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3" r:id="rId2"/>
    <p:sldMasterId id="2147483695" r:id="rId3"/>
    <p:sldMasterId id="2147483707" r:id="rId4"/>
  </p:sldMasterIdLst>
  <p:notesMasterIdLst>
    <p:notesMasterId r:id="rId28"/>
  </p:notesMasterIdLst>
  <p:handoutMasterIdLst>
    <p:handoutMasterId r:id="rId29"/>
  </p:handoutMasterIdLst>
  <p:sldIdLst>
    <p:sldId id="277" r:id="rId5"/>
    <p:sldId id="278" r:id="rId6"/>
    <p:sldId id="279" r:id="rId7"/>
    <p:sldId id="280" r:id="rId8"/>
    <p:sldId id="281" r:id="rId9"/>
    <p:sldId id="282" r:id="rId10"/>
    <p:sldId id="283" r:id="rId11"/>
    <p:sldId id="287" r:id="rId12"/>
    <p:sldId id="286" r:id="rId13"/>
    <p:sldId id="289" r:id="rId14"/>
    <p:sldId id="285" r:id="rId15"/>
    <p:sldId id="284" r:id="rId16"/>
    <p:sldId id="290" r:id="rId17"/>
    <p:sldId id="291" r:id="rId18"/>
    <p:sldId id="292" r:id="rId19"/>
    <p:sldId id="293" r:id="rId20"/>
    <p:sldId id="299" r:id="rId21"/>
    <p:sldId id="294" r:id="rId22"/>
    <p:sldId id="295" r:id="rId23"/>
    <p:sldId id="296" r:id="rId24"/>
    <p:sldId id="297" r:id="rId25"/>
    <p:sldId id="298" r:id="rId26"/>
    <p:sldId id="28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aron Dombroski" initials="AD" lastIdx="2" clrIdx="0">
    <p:extLst>
      <p:ext uri="{19B8F6BF-5375-455C-9EA6-DF929625EA0E}">
        <p15:presenceInfo xmlns:p15="http://schemas.microsoft.com/office/powerpoint/2012/main" userId="Aaron Dombrosk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4" autoAdjust="0"/>
  </p:normalViewPr>
  <p:slideViewPr>
    <p:cSldViewPr snapToGrid="0">
      <p:cViewPr varScale="1">
        <p:scale>
          <a:sx n="66" d="100"/>
          <a:sy n="66" d="100"/>
        </p:scale>
        <p:origin x="44" y="104"/>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7" d="100"/>
          <a:sy n="67" d="100"/>
        </p:scale>
        <p:origin x="226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1/14/2019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1/14/2019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a:t>
            </a:r>
          </a:p>
          <a:p>
            <a:endParaRPr lang="en-US" dirty="0"/>
          </a:p>
          <a:p>
            <a:r>
              <a:rPr lang="en-US" dirty="0" smtClean="0"/>
              <a:t>What are the branches of the US military?</a:t>
            </a:r>
          </a:p>
          <a:p>
            <a:r>
              <a:rPr lang="en-US" dirty="0" smtClean="0"/>
              <a:t>What is a character of discharge and why is dishonorable exempt?</a:t>
            </a:r>
          </a:p>
          <a:p>
            <a:endParaRPr lang="en-US" dirty="0"/>
          </a:p>
          <a:p>
            <a:r>
              <a:rPr lang="en-US" dirty="0" smtClean="0"/>
              <a:t>Are there alternate </a:t>
            </a:r>
            <a:r>
              <a:rPr lang="en-US" dirty="0" err="1" smtClean="0"/>
              <a:t>defentitions</a:t>
            </a:r>
            <a:r>
              <a:rPr lang="en-US" dirty="0" smtClean="0"/>
              <a:t>? </a:t>
            </a:r>
          </a:p>
          <a:p>
            <a:r>
              <a:rPr lang="en-US" dirty="0" smtClean="0"/>
              <a:t>How will you know if a person is a veteran?</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a:t>
            </a:fld>
            <a:endParaRPr lang="en-US"/>
          </a:p>
        </p:txBody>
      </p:sp>
    </p:spTree>
    <p:extLst>
      <p:ext uri="{BB962C8B-B14F-4D97-AF65-F5344CB8AC3E}">
        <p14:creationId xmlns:p14="http://schemas.microsoft.com/office/powerpoint/2010/main" val="2306353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to asking this question. Why is it important? To frame this?</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3</a:t>
            </a:fld>
            <a:endParaRPr lang="en-US"/>
          </a:p>
        </p:txBody>
      </p:sp>
    </p:spTree>
    <p:extLst>
      <p:ext uri="{BB962C8B-B14F-4D97-AF65-F5344CB8AC3E}">
        <p14:creationId xmlns:p14="http://schemas.microsoft.com/office/powerpoint/2010/main" val="1994001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Numerous other conflicts during this time:</a:t>
            </a:r>
          </a:p>
          <a:p>
            <a:r>
              <a:rPr lang="en-US" dirty="0" smtClean="0"/>
              <a:t>Panama, </a:t>
            </a:r>
            <a:r>
              <a:rPr lang="en-US" dirty="0" err="1" smtClean="0"/>
              <a:t>Greneda</a:t>
            </a:r>
            <a:r>
              <a:rPr lang="en-US" dirty="0" smtClean="0"/>
              <a:t>, Kosovo, </a:t>
            </a:r>
            <a:r>
              <a:rPr lang="en-US" dirty="0" err="1" smtClean="0"/>
              <a:t>Hati</a:t>
            </a:r>
            <a:r>
              <a:rPr lang="en-US" dirty="0" smtClean="0"/>
              <a:t>, Lebanon, </a:t>
            </a:r>
            <a:r>
              <a:rPr lang="en-US" dirty="0" err="1" smtClean="0"/>
              <a:t>Lybia</a:t>
            </a:r>
            <a:r>
              <a:rPr lang="en-US" dirty="0" smtClean="0"/>
              <a:t>, Africa, etc. </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4</a:t>
            </a:fld>
            <a:endParaRPr lang="en-US"/>
          </a:p>
        </p:txBody>
      </p:sp>
    </p:spTree>
    <p:extLst>
      <p:ext uri="{BB962C8B-B14F-4D97-AF65-F5344CB8AC3E}">
        <p14:creationId xmlns:p14="http://schemas.microsoft.com/office/powerpoint/2010/main" val="3001328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grpSp>
        <p:nvGrpSpPr>
          <p:cNvPr id="11" name="Group 10"/>
          <p:cNvGrpSpPr/>
          <p:nvPr/>
        </p:nvGrpSpPr>
        <p:grpSpPr>
          <a:xfrm>
            <a:off x="5753256" y="6288319"/>
            <a:ext cx="685487" cy="373037"/>
            <a:chOff x="8106577" y="5811453"/>
            <a:chExt cx="1243463" cy="676683"/>
          </a:xfrm>
        </p:grpSpPr>
        <p:sp>
          <p:nvSpPr>
            <p:cNvPr id="10" name="Right Arrow 9"/>
            <p:cNvSpPr>
              <a:spLocks noChangeAspect="1"/>
            </p:cNvSpPr>
            <p:nvPr/>
          </p:nvSpPr>
          <p:spPr>
            <a:xfrm>
              <a:off x="8106577" y="5811453"/>
              <a:ext cx="1243463" cy="615575"/>
            </a:xfrm>
            <a:prstGeom prst="rightArrow">
              <a:avLst/>
            </a:prstGeom>
            <a:ln>
              <a:solidFill>
                <a:srgbClr val="213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a:spLocks/>
            </p:cNvSpPr>
            <p:nvPr/>
          </p:nvSpPr>
          <p:spPr>
            <a:xfrm>
              <a:off x="8106577" y="5857814"/>
              <a:ext cx="1243463" cy="619432"/>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a:spLocks noChangeAspect="1"/>
            </p:cNvSpPr>
            <p:nvPr/>
          </p:nvSpPr>
          <p:spPr>
            <a:xfrm>
              <a:off x="8106577" y="5898200"/>
              <a:ext cx="1227923" cy="589936"/>
            </a:xfrm>
            <a:prstGeom prst="rightArrow">
              <a:avLst/>
            </a:prstGeom>
            <a:solidFill>
              <a:srgbClr val="EC2A24"/>
            </a:solidFill>
            <a:ln>
              <a:solidFill>
                <a:srgbClr val="EC2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233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6019868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18055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9626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593412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6755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22770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3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3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62065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029871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093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255715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859528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915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0"/>
          </p:nvPr>
        </p:nvSpPr>
        <p:spPr>
          <a:xfrm>
            <a:off x="838200" y="1878013"/>
            <a:ext cx="10515600" cy="441483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3103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216588" y="778093"/>
            <a:ext cx="9758824" cy="5301815"/>
          </a:xfrm>
        </p:spPr>
        <p:txBody>
          <a:bodyPr/>
          <a:lstStyle/>
          <a:p>
            <a:r>
              <a:rPr lang="en-US" smtClean="0"/>
              <a:t>Click icon to add picture</a:t>
            </a:r>
            <a:endParaRPr lang="en-US"/>
          </a:p>
        </p:txBody>
      </p:sp>
    </p:spTree>
    <p:extLst>
      <p:ext uri="{BB962C8B-B14F-4D97-AF65-F5344CB8AC3E}">
        <p14:creationId xmlns:p14="http://schemas.microsoft.com/office/powerpoint/2010/main" val="1528117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3"/>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2623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693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Rectangle 3"/>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hidden">
          <a:xfrm>
            <a:off x="7761948" y="283"/>
            <a:ext cx="4427508" cy="6856286"/>
          </a:xfrm>
          <a:prstGeom prst="rect">
            <a:avLst/>
          </a:prstGeom>
        </p:spPr>
      </p:pic>
    </p:spTree>
    <p:extLst>
      <p:ext uri="{BB962C8B-B14F-4D97-AF65-F5344CB8AC3E}">
        <p14:creationId xmlns:p14="http://schemas.microsoft.com/office/powerpoint/2010/main" val="288510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634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645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9689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36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grpSp>
        <p:nvGrpSpPr>
          <p:cNvPr id="3" name="Group 2"/>
          <p:cNvGrpSpPr/>
          <p:nvPr/>
        </p:nvGrpSpPr>
        <p:grpSpPr>
          <a:xfrm>
            <a:off x="11467185" y="6445635"/>
            <a:ext cx="685487" cy="373037"/>
            <a:chOff x="8106577" y="5811453"/>
            <a:chExt cx="1243463" cy="676683"/>
          </a:xfrm>
        </p:grpSpPr>
        <p:sp>
          <p:nvSpPr>
            <p:cNvPr id="4" name="Right Arrow 3"/>
            <p:cNvSpPr>
              <a:spLocks noChangeAspect="1"/>
            </p:cNvSpPr>
            <p:nvPr/>
          </p:nvSpPr>
          <p:spPr>
            <a:xfrm>
              <a:off x="8106577" y="5811453"/>
              <a:ext cx="1243463" cy="615575"/>
            </a:xfrm>
            <a:prstGeom prst="rightArrow">
              <a:avLst/>
            </a:prstGeom>
            <a:ln>
              <a:solidFill>
                <a:srgbClr val="213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a:spLocks/>
            </p:cNvSpPr>
            <p:nvPr/>
          </p:nvSpPr>
          <p:spPr>
            <a:xfrm>
              <a:off x="8106577" y="5857814"/>
              <a:ext cx="1243463" cy="619432"/>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a:spLocks noChangeAspect="1"/>
            </p:cNvSpPr>
            <p:nvPr/>
          </p:nvSpPr>
          <p:spPr>
            <a:xfrm>
              <a:off x="8106577" y="5898200"/>
              <a:ext cx="1227923" cy="589936"/>
            </a:xfrm>
            <a:prstGeom prst="rightArrow">
              <a:avLst/>
            </a:prstGeom>
            <a:solidFill>
              <a:srgbClr val="EC2A24"/>
            </a:solidFill>
            <a:ln>
              <a:solidFill>
                <a:srgbClr val="EC2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408901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Rectangle 3"/>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hidden">
          <a:xfrm>
            <a:off x="7761948" y="283"/>
            <a:ext cx="4427508" cy="6856286"/>
          </a:xfrm>
          <a:prstGeom prst="rect">
            <a:avLst/>
          </a:prstGeom>
        </p:spPr>
      </p:pic>
    </p:spTree>
    <p:extLst>
      <p:ext uri="{BB962C8B-B14F-4D97-AF65-F5344CB8AC3E}">
        <p14:creationId xmlns:p14="http://schemas.microsoft.com/office/powerpoint/2010/main" val="2528609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hidden">
          <a:xfrm>
            <a:off x="7766439" y="283"/>
            <a:ext cx="4435717" cy="6856286"/>
          </a:xfrm>
          <a:prstGeom prst="rect">
            <a:avLst/>
          </a:prstGeom>
        </p:spPr>
      </p:pic>
      <p:sp>
        <p:nvSpPr>
          <p:cNvPr id="6" name="Rectangle 5"/>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762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3252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69816555"/>
      </p:ext>
    </p:extLst>
  </p:cSld>
  <p:clrMapOvr>
    <a:masterClrMapping/>
  </p:clrMapOvr>
  <p:timing>
    <p:tnLst>
      <p:par>
        <p:cTn id="1" dur="indefinite" restart="never" nodeType="tmRoot"/>
      </p:par>
    </p:tnLst>
  </p:timing>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3319307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1544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5518060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46496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22770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3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3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283973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0891879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1"/>
          <p:cNvGrpSpPr/>
          <p:nvPr/>
        </p:nvGrpSpPr>
        <p:grpSpPr>
          <a:xfrm>
            <a:off x="11467185" y="6445635"/>
            <a:ext cx="685487" cy="373037"/>
            <a:chOff x="8106577" y="5811453"/>
            <a:chExt cx="1243463" cy="676683"/>
          </a:xfrm>
        </p:grpSpPr>
        <p:sp>
          <p:nvSpPr>
            <p:cNvPr id="3" name="Right Arrow 2"/>
            <p:cNvSpPr>
              <a:spLocks noChangeAspect="1"/>
            </p:cNvSpPr>
            <p:nvPr/>
          </p:nvSpPr>
          <p:spPr>
            <a:xfrm>
              <a:off x="8106577" y="5811453"/>
              <a:ext cx="1243463" cy="615575"/>
            </a:xfrm>
            <a:prstGeom prst="rightArrow">
              <a:avLst/>
            </a:prstGeom>
            <a:ln>
              <a:solidFill>
                <a:srgbClr val="213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a:spLocks/>
            </p:cNvSpPr>
            <p:nvPr/>
          </p:nvSpPr>
          <p:spPr>
            <a:xfrm>
              <a:off x="8106577" y="5857814"/>
              <a:ext cx="1243463" cy="619432"/>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a:spLocks noChangeAspect="1"/>
            </p:cNvSpPr>
            <p:nvPr/>
          </p:nvSpPr>
          <p:spPr>
            <a:xfrm>
              <a:off x="8106577" y="5898200"/>
              <a:ext cx="1227923" cy="589936"/>
            </a:xfrm>
            <a:prstGeom prst="rightArrow">
              <a:avLst/>
            </a:prstGeom>
            <a:solidFill>
              <a:srgbClr val="EC2A24"/>
            </a:solidFill>
            <a:ln>
              <a:solidFill>
                <a:srgbClr val="EC2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01211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550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79444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42628562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9435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0"/>
          </p:nvPr>
        </p:nvSpPr>
        <p:spPr>
          <a:xfrm>
            <a:off x="838200" y="1878013"/>
            <a:ext cx="10515600" cy="441483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95312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216588" y="778093"/>
            <a:ext cx="9758824" cy="5301815"/>
          </a:xfrm>
        </p:spPr>
        <p:txBody>
          <a:bodyPr/>
          <a:lstStyle/>
          <a:p>
            <a:r>
              <a:rPr lang="en-US" smtClean="0"/>
              <a:t>Click icon to add picture</a:t>
            </a:r>
            <a:endParaRPr lang="en-US"/>
          </a:p>
        </p:txBody>
      </p:sp>
    </p:spTree>
    <p:extLst>
      <p:ext uri="{BB962C8B-B14F-4D97-AF65-F5344CB8AC3E}">
        <p14:creationId xmlns:p14="http://schemas.microsoft.com/office/powerpoint/2010/main" val="2313634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460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3908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651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hidden">
          <a:xfrm>
            <a:off x="7766439" y="283"/>
            <a:ext cx="4435717" cy="6856286"/>
          </a:xfrm>
          <a:prstGeom prst="rect">
            <a:avLst/>
          </a:prstGeom>
        </p:spPr>
      </p:pic>
      <p:sp>
        <p:nvSpPr>
          <p:cNvPr id="6" name="Rectangle 5"/>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966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390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15" name="Group 14"/>
          <p:cNvGrpSpPr/>
          <p:nvPr/>
        </p:nvGrpSpPr>
        <p:grpSpPr>
          <a:xfrm>
            <a:off x="7434920" y="82242"/>
            <a:ext cx="4204103" cy="262032"/>
            <a:chOff x="6462106" y="186813"/>
            <a:chExt cx="4602883" cy="262032"/>
          </a:xfrm>
        </p:grpSpPr>
        <p:sp>
          <p:nvSpPr>
            <p:cNvPr id="8" name="Rectangle 7"/>
            <p:cNvSpPr/>
            <p:nvPr/>
          </p:nvSpPr>
          <p:spPr>
            <a:xfrm>
              <a:off x="6462106" y="186813"/>
              <a:ext cx="4602883" cy="45720"/>
            </a:xfrm>
            <a:prstGeom prst="rect">
              <a:avLst/>
            </a:prstGeom>
            <a:solidFill>
              <a:srgbClr val="EC2A24"/>
            </a:solidFill>
            <a:ln>
              <a:solidFill>
                <a:srgbClr val="EC2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80550" y="294969"/>
              <a:ext cx="4184439" cy="45720"/>
            </a:xfrm>
            <a:prstGeom prst="rect">
              <a:avLst/>
            </a:prstGeom>
            <a:solidFill>
              <a:srgbClr val="EC2A24"/>
            </a:solidFill>
            <a:ln>
              <a:solidFill>
                <a:srgbClr val="EC2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260954" y="403125"/>
              <a:ext cx="3804035" cy="45720"/>
            </a:xfrm>
            <a:prstGeom prst="rect">
              <a:avLst/>
            </a:prstGeom>
            <a:solidFill>
              <a:srgbClr val="EC2A24"/>
            </a:solidFill>
            <a:ln>
              <a:solidFill>
                <a:srgbClr val="EC2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rot="16200000" flipV="1">
            <a:off x="9767158" y="2303551"/>
            <a:ext cx="4343804" cy="262032"/>
            <a:chOff x="6565344" y="3426542"/>
            <a:chExt cx="4602883" cy="262032"/>
          </a:xfrm>
        </p:grpSpPr>
        <p:sp>
          <p:nvSpPr>
            <p:cNvPr id="11" name="Rectangle 10"/>
            <p:cNvSpPr/>
            <p:nvPr/>
          </p:nvSpPr>
          <p:spPr>
            <a:xfrm>
              <a:off x="6565344" y="3426542"/>
              <a:ext cx="4602883" cy="45720"/>
            </a:xfrm>
            <a:prstGeom prst="rect">
              <a:avLst/>
            </a:prstGeom>
            <a:solidFill>
              <a:srgbClr val="213469"/>
            </a:solidFill>
            <a:ln>
              <a:solidFill>
                <a:srgbClr val="213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983788" y="3534698"/>
              <a:ext cx="4184439" cy="45720"/>
            </a:xfrm>
            <a:prstGeom prst="rect">
              <a:avLst/>
            </a:prstGeom>
            <a:solidFill>
              <a:srgbClr val="213469"/>
            </a:solidFill>
            <a:ln>
              <a:solidFill>
                <a:srgbClr val="213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364192" y="3642854"/>
              <a:ext cx="3804035" cy="45720"/>
            </a:xfrm>
            <a:prstGeom prst="rect">
              <a:avLst/>
            </a:prstGeom>
            <a:solidFill>
              <a:srgbClr val="213469"/>
            </a:solidFill>
            <a:ln>
              <a:solidFill>
                <a:srgbClr val="213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048998" y="0"/>
            <a:ext cx="1143002" cy="1371603"/>
          </a:xfrm>
          <a:prstGeom prst="rect">
            <a:avLst/>
          </a:prstGeom>
        </p:spPr>
      </p:pic>
      <p:sp>
        <p:nvSpPr>
          <p:cNvPr id="16" name="Rectangle 15"/>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26608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7" name="Group 6"/>
          <p:cNvGrpSpPr/>
          <p:nvPr/>
        </p:nvGrpSpPr>
        <p:grpSpPr>
          <a:xfrm rot="16200000" flipH="1">
            <a:off x="-1858640" y="4356327"/>
            <a:ext cx="4204103" cy="262032"/>
            <a:chOff x="6462106" y="186813"/>
            <a:chExt cx="4602883" cy="262032"/>
          </a:xfrm>
        </p:grpSpPr>
        <p:sp>
          <p:nvSpPr>
            <p:cNvPr id="8" name="Rectangle 7"/>
            <p:cNvSpPr/>
            <p:nvPr/>
          </p:nvSpPr>
          <p:spPr>
            <a:xfrm>
              <a:off x="6462106" y="186813"/>
              <a:ext cx="4602883" cy="45720"/>
            </a:xfrm>
            <a:prstGeom prst="rect">
              <a:avLst/>
            </a:prstGeom>
            <a:solidFill>
              <a:srgbClr val="EC2A24"/>
            </a:solidFill>
            <a:ln>
              <a:solidFill>
                <a:srgbClr val="EC2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80550" y="294969"/>
              <a:ext cx="4184439" cy="45720"/>
            </a:xfrm>
            <a:prstGeom prst="rect">
              <a:avLst/>
            </a:prstGeom>
            <a:solidFill>
              <a:srgbClr val="EC2A24"/>
            </a:solidFill>
            <a:ln>
              <a:solidFill>
                <a:srgbClr val="EC2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260954" y="403125"/>
              <a:ext cx="3804035" cy="45720"/>
            </a:xfrm>
            <a:prstGeom prst="rect">
              <a:avLst/>
            </a:prstGeom>
            <a:solidFill>
              <a:srgbClr val="EC2A24"/>
            </a:solidFill>
            <a:ln>
              <a:solidFill>
                <a:srgbClr val="EC2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rot="10800000">
            <a:off x="582930" y="6527387"/>
            <a:ext cx="4343804" cy="262032"/>
            <a:chOff x="6565344" y="3426542"/>
            <a:chExt cx="4602883" cy="262032"/>
          </a:xfrm>
        </p:grpSpPr>
        <p:sp>
          <p:nvSpPr>
            <p:cNvPr id="12" name="Rectangle 11"/>
            <p:cNvSpPr/>
            <p:nvPr/>
          </p:nvSpPr>
          <p:spPr>
            <a:xfrm>
              <a:off x="6565344" y="3426542"/>
              <a:ext cx="4602883" cy="45720"/>
            </a:xfrm>
            <a:prstGeom prst="rect">
              <a:avLst/>
            </a:prstGeom>
            <a:solidFill>
              <a:srgbClr val="213469"/>
            </a:solidFill>
            <a:ln>
              <a:solidFill>
                <a:srgbClr val="213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983788" y="3534698"/>
              <a:ext cx="4184439" cy="45720"/>
            </a:xfrm>
            <a:prstGeom prst="rect">
              <a:avLst/>
            </a:prstGeom>
            <a:solidFill>
              <a:srgbClr val="213469"/>
            </a:solidFill>
            <a:ln>
              <a:solidFill>
                <a:srgbClr val="213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364192" y="3642854"/>
              <a:ext cx="3804035" cy="45720"/>
            </a:xfrm>
            <a:prstGeom prst="rect">
              <a:avLst/>
            </a:prstGeom>
            <a:solidFill>
              <a:srgbClr val="213469"/>
            </a:solidFill>
            <a:ln>
              <a:solidFill>
                <a:srgbClr val="213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5486397"/>
            <a:ext cx="1143002" cy="1371603"/>
          </a:xfrm>
          <a:prstGeom prst="rect">
            <a:avLst/>
          </a:prstGeom>
        </p:spPr>
      </p:pic>
    </p:spTree>
    <p:extLst>
      <p:ext uri="{BB962C8B-B14F-4D97-AF65-F5344CB8AC3E}">
        <p14:creationId xmlns:p14="http://schemas.microsoft.com/office/powerpoint/2010/main" val="354089496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5" name="Group 14"/>
          <p:cNvGrpSpPr/>
          <p:nvPr/>
        </p:nvGrpSpPr>
        <p:grpSpPr>
          <a:xfrm>
            <a:off x="7467045" y="92968"/>
            <a:ext cx="4204103" cy="184789"/>
            <a:chOff x="6510743" y="948309"/>
            <a:chExt cx="4602883" cy="184789"/>
          </a:xfrm>
        </p:grpSpPr>
        <p:sp>
          <p:nvSpPr>
            <p:cNvPr id="8" name="Rectangle 7"/>
            <p:cNvSpPr/>
            <p:nvPr/>
          </p:nvSpPr>
          <p:spPr>
            <a:xfrm>
              <a:off x="6510743" y="948309"/>
              <a:ext cx="4602883" cy="45720"/>
            </a:xfrm>
            <a:prstGeom prst="rect">
              <a:avLst/>
            </a:prstGeom>
            <a:solidFill>
              <a:srgbClr val="EC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929176" y="1017843"/>
              <a:ext cx="4184439" cy="45720"/>
            </a:xfrm>
            <a:prstGeom prst="rect">
              <a:avLst/>
            </a:prstGeom>
            <a:solidFill>
              <a:srgbClr val="EC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309579" y="1087378"/>
              <a:ext cx="3804035" cy="45720"/>
            </a:xfrm>
            <a:prstGeom prst="rect">
              <a:avLst/>
            </a:prstGeom>
            <a:solidFill>
              <a:srgbClr val="EC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16" name="Group 15"/>
          <p:cNvGrpSpPr/>
          <p:nvPr/>
        </p:nvGrpSpPr>
        <p:grpSpPr>
          <a:xfrm rot="5400000" flipH="1">
            <a:off x="9884508" y="2287414"/>
            <a:ext cx="4204103" cy="184789"/>
            <a:chOff x="6510743" y="948309"/>
            <a:chExt cx="4602883" cy="184789"/>
          </a:xfrm>
        </p:grpSpPr>
        <p:sp>
          <p:nvSpPr>
            <p:cNvPr id="17" name="Rectangle 16"/>
            <p:cNvSpPr/>
            <p:nvPr/>
          </p:nvSpPr>
          <p:spPr>
            <a:xfrm>
              <a:off x="6510743" y="948309"/>
              <a:ext cx="4602883" cy="45720"/>
            </a:xfrm>
            <a:prstGeom prst="rect">
              <a:avLst/>
            </a:prstGeom>
            <a:solidFill>
              <a:srgbClr val="213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929176" y="1017843"/>
              <a:ext cx="4184439" cy="45720"/>
            </a:xfrm>
            <a:prstGeom prst="rect">
              <a:avLst/>
            </a:prstGeom>
            <a:solidFill>
              <a:srgbClr val="213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309579" y="1087378"/>
              <a:ext cx="3804035" cy="45720"/>
            </a:xfrm>
            <a:prstGeom prst="rect">
              <a:avLst/>
            </a:prstGeom>
            <a:solidFill>
              <a:srgbClr val="213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048998" y="0"/>
            <a:ext cx="1143002" cy="1371603"/>
          </a:xfrm>
          <a:prstGeom prst="rect">
            <a:avLst/>
          </a:prstGeom>
        </p:spPr>
      </p:pic>
      <p:grpSp>
        <p:nvGrpSpPr>
          <p:cNvPr id="35" name="Group 34"/>
          <p:cNvGrpSpPr/>
          <p:nvPr/>
        </p:nvGrpSpPr>
        <p:grpSpPr>
          <a:xfrm>
            <a:off x="-2" y="2653897"/>
            <a:ext cx="4204105" cy="4213934"/>
            <a:chOff x="-2" y="2653897"/>
            <a:chExt cx="4204105" cy="4213934"/>
          </a:xfrm>
        </p:grpSpPr>
        <p:sp>
          <p:nvSpPr>
            <p:cNvPr id="21" name="Rectangle 20"/>
            <p:cNvSpPr/>
            <p:nvPr/>
          </p:nvSpPr>
          <p:spPr>
            <a:xfrm rot="16200000" flipH="1">
              <a:off x="-2079192" y="4733089"/>
              <a:ext cx="4204103" cy="45720"/>
            </a:xfrm>
            <a:prstGeom prst="rect">
              <a:avLst/>
            </a:prstGeom>
            <a:solidFill>
              <a:srgbClr val="EC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rot="16200000" flipH="1">
              <a:off x="-1575303" y="4956927"/>
              <a:ext cx="3474465" cy="45720"/>
            </a:xfrm>
            <a:prstGeom prst="rect">
              <a:avLst/>
            </a:prstGeom>
            <a:solidFill>
              <a:srgbClr val="EC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rot="10800000">
              <a:off x="0" y="6822111"/>
              <a:ext cx="4204103" cy="45720"/>
            </a:xfrm>
            <a:prstGeom prst="rect">
              <a:avLst/>
            </a:prstGeom>
            <a:solidFill>
              <a:srgbClr val="213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0800000">
              <a:off x="139076" y="6673210"/>
              <a:ext cx="3474465" cy="45720"/>
            </a:xfrm>
            <a:prstGeom prst="rect">
              <a:avLst/>
            </a:prstGeom>
            <a:solidFill>
              <a:srgbClr val="213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16200000" flipH="1">
              <a:off x="-1818562" y="4853689"/>
              <a:ext cx="3821912" cy="45720"/>
            </a:xfrm>
            <a:prstGeom prst="rect">
              <a:avLst/>
            </a:prstGeom>
            <a:solidFill>
              <a:srgbClr val="EC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rot="5400000">
              <a:off x="118347" y="6652493"/>
              <a:ext cx="87164" cy="45722"/>
            </a:xfrm>
            <a:prstGeom prst="triangle">
              <a:avLst/>
            </a:prstGeom>
            <a:solidFill>
              <a:srgbClr val="EC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10800000">
              <a:off x="72400" y="6742745"/>
              <a:ext cx="3821912" cy="45720"/>
            </a:xfrm>
            <a:prstGeom prst="rect">
              <a:avLst/>
            </a:prstGeom>
            <a:solidFill>
              <a:srgbClr val="213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rot="5400000">
              <a:off x="50717" y="6716791"/>
              <a:ext cx="87164" cy="45722"/>
            </a:xfrm>
            <a:prstGeom prst="triangle">
              <a:avLst/>
            </a:prstGeom>
            <a:solidFill>
              <a:srgbClr val="EC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rot="5400000">
              <a:off x="-20723" y="6791557"/>
              <a:ext cx="87164" cy="45722"/>
            </a:xfrm>
            <a:prstGeom prst="triangle">
              <a:avLst/>
            </a:prstGeom>
            <a:solidFill>
              <a:srgbClr val="EC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997311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7" name="Group 6"/>
          <p:cNvGrpSpPr/>
          <p:nvPr/>
        </p:nvGrpSpPr>
        <p:grpSpPr>
          <a:xfrm rot="16200000" flipH="1">
            <a:off x="-1858640" y="4356327"/>
            <a:ext cx="4204103" cy="262032"/>
            <a:chOff x="6462106" y="186813"/>
            <a:chExt cx="4602883" cy="262032"/>
          </a:xfrm>
        </p:grpSpPr>
        <p:sp>
          <p:nvSpPr>
            <p:cNvPr id="8" name="Rectangle 7"/>
            <p:cNvSpPr/>
            <p:nvPr/>
          </p:nvSpPr>
          <p:spPr>
            <a:xfrm>
              <a:off x="6462106" y="186813"/>
              <a:ext cx="4602883" cy="45720"/>
            </a:xfrm>
            <a:prstGeom prst="rect">
              <a:avLst/>
            </a:prstGeom>
            <a:solidFill>
              <a:srgbClr val="EC2A24"/>
            </a:solidFill>
            <a:ln>
              <a:solidFill>
                <a:srgbClr val="EC2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80550" y="294969"/>
              <a:ext cx="4184439" cy="45720"/>
            </a:xfrm>
            <a:prstGeom prst="rect">
              <a:avLst/>
            </a:prstGeom>
            <a:solidFill>
              <a:srgbClr val="EC2A24"/>
            </a:solidFill>
            <a:ln>
              <a:solidFill>
                <a:srgbClr val="EC2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260954" y="403125"/>
              <a:ext cx="3804035" cy="45720"/>
            </a:xfrm>
            <a:prstGeom prst="rect">
              <a:avLst/>
            </a:prstGeom>
            <a:solidFill>
              <a:srgbClr val="EC2A24"/>
            </a:solidFill>
            <a:ln>
              <a:solidFill>
                <a:srgbClr val="EC2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rot="10800000">
            <a:off x="582930" y="6527387"/>
            <a:ext cx="4343804" cy="262032"/>
            <a:chOff x="6565344" y="3426542"/>
            <a:chExt cx="4602883" cy="262032"/>
          </a:xfrm>
        </p:grpSpPr>
        <p:sp>
          <p:nvSpPr>
            <p:cNvPr id="12" name="Rectangle 11"/>
            <p:cNvSpPr/>
            <p:nvPr/>
          </p:nvSpPr>
          <p:spPr>
            <a:xfrm>
              <a:off x="6565344" y="3426542"/>
              <a:ext cx="4602883" cy="45720"/>
            </a:xfrm>
            <a:prstGeom prst="rect">
              <a:avLst/>
            </a:prstGeom>
            <a:solidFill>
              <a:srgbClr val="213469"/>
            </a:solidFill>
            <a:ln>
              <a:solidFill>
                <a:srgbClr val="213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983788" y="3534698"/>
              <a:ext cx="4184439" cy="45720"/>
            </a:xfrm>
            <a:prstGeom prst="rect">
              <a:avLst/>
            </a:prstGeom>
            <a:solidFill>
              <a:srgbClr val="213469"/>
            </a:solidFill>
            <a:ln>
              <a:solidFill>
                <a:srgbClr val="213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364192" y="3642854"/>
              <a:ext cx="3804035" cy="45720"/>
            </a:xfrm>
            <a:prstGeom prst="rect">
              <a:avLst/>
            </a:prstGeom>
            <a:solidFill>
              <a:srgbClr val="213469"/>
            </a:solidFill>
            <a:ln>
              <a:solidFill>
                <a:srgbClr val="213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5486397"/>
            <a:ext cx="1143002" cy="1371603"/>
          </a:xfrm>
          <a:prstGeom prst="rect">
            <a:avLst/>
          </a:prstGeom>
        </p:spPr>
      </p:pic>
      <p:grpSp>
        <p:nvGrpSpPr>
          <p:cNvPr id="16" name="Group 15"/>
          <p:cNvGrpSpPr/>
          <p:nvPr/>
        </p:nvGrpSpPr>
        <p:grpSpPr>
          <a:xfrm rot="10800000">
            <a:off x="7987895" y="0"/>
            <a:ext cx="4204105" cy="4213934"/>
            <a:chOff x="-2" y="2653897"/>
            <a:chExt cx="4204105" cy="4213934"/>
          </a:xfrm>
        </p:grpSpPr>
        <p:sp>
          <p:nvSpPr>
            <p:cNvPr id="17" name="Rectangle 16"/>
            <p:cNvSpPr/>
            <p:nvPr/>
          </p:nvSpPr>
          <p:spPr>
            <a:xfrm rot="16200000" flipH="1">
              <a:off x="-2079192" y="4733089"/>
              <a:ext cx="4204103" cy="45720"/>
            </a:xfrm>
            <a:prstGeom prst="rect">
              <a:avLst/>
            </a:prstGeom>
            <a:solidFill>
              <a:srgbClr val="EC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rot="16200000" flipH="1">
              <a:off x="-1575303" y="4956927"/>
              <a:ext cx="3474465" cy="45720"/>
            </a:xfrm>
            <a:prstGeom prst="rect">
              <a:avLst/>
            </a:prstGeom>
            <a:solidFill>
              <a:srgbClr val="EC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10800000">
              <a:off x="0" y="6822111"/>
              <a:ext cx="4204103" cy="45720"/>
            </a:xfrm>
            <a:prstGeom prst="rect">
              <a:avLst/>
            </a:prstGeom>
            <a:solidFill>
              <a:srgbClr val="213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10800000">
              <a:off x="139076" y="6673210"/>
              <a:ext cx="3474465" cy="45720"/>
            </a:xfrm>
            <a:prstGeom prst="rect">
              <a:avLst/>
            </a:prstGeom>
            <a:solidFill>
              <a:srgbClr val="213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rot="16200000" flipH="1">
              <a:off x="-1818562" y="4853689"/>
              <a:ext cx="3821912" cy="45720"/>
            </a:xfrm>
            <a:prstGeom prst="rect">
              <a:avLst/>
            </a:prstGeom>
            <a:solidFill>
              <a:srgbClr val="EC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rot="5400000">
              <a:off x="118347" y="6652493"/>
              <a:ext cx="87164" cy="45722"/>
            </a:xfrm>
            <a:prstGeom prst="triangle">
              <a:avLst/>
            </a:prstGeom>
            <a:solidFill>
              <a:srgbClr val="EC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rot="10800000">
              <a:off x="72400" y="6742745"/>
              <a:ext cx="3821912" cy="45720"/>
            </a:xfrm>
            <a:prstGeom prst="rect">
              <a:avLst/>
            </a:prstGeom>
            <a:solidFill>
              <a:srgbClr val="213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rot="5400000">
              <a:off x="50717" y="6716791"/>
              <a:ext cx="87164" cy="45722"/>
            </a:xfrm>
            <a:prstGeom prst="triangle">
              <a:avLst/>
            </a:prstGeom>
            <a:solidFill>
              <a:srgbClr val="EC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rot="5400000">
              <a:off x="-20723" y="6791557"/>
              <a:ext cx="87164" cy="45722"/>
            </a:xfrm>
            <a:prstGeom prst="triangle">
              <a:avLst/>
            </a:prstGeom>
            <a:solidFill>
              <a:srgbClr val="EC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0054931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49199"/>
            <a:ext cx="9144000" cy="2387600"/>
          </a:xfrm>
        </p:spPr>
        <p:txBody>
          <a:bodyPr>
            <a:normAutofit fontScale="90000"/>
          </a:bodyPr>
          <a:lstStyle/>
          <a:p>
            <a:r>
              <a:rPr lang="en-US" dirty="0" smtClean="0"/>
              <a:t>Veterans </a:t>
            </a:r>
            <a:br>
              <a:rPr lang="en-US" dirty="0" smtClean="0"/>
            </a:br>
            <a:r>
              <a:rPr lang="en-US" dirty="0" smtClean="0"/>
              <a:t/>
            </a:r>
            <a:br>
              <a:rPr lang="en-US" dirty="0" smtClean="0"/>
            </a:br>
            <a:r>
              <a:rPr lang="en-US" dirty="0" smtClean="0"/>
              <a:t>A special population with special resources available</a:t>
            </a:r>
            <a:endParaRPr lang="en-US" dirty="0"/>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 of Duty Determination</a:t>
            </a:r>
            <a:endParaRPr lang="en-US" dirty="0"/>
          </a:p>
        </p:txBody>
      </p:sp>
      <p:sp>
        <p:nvSpPr>
          <p:cNvPr id="3" name="Content Placeholder 2"/>
          <p:cNvSpPr>
            <a:spLocks noGrp="1"/>
          </p:cNvSpPr>
          <p:nvPr>
            <p:ph idx="1"/>
          </p:nvPr>
        </p:nvSpPr>
        <p:spPr>
          <a:xfrm>
            <a:off x="838200" y="1690688"/>
            <a:ext cx="10515600" cy="5246914"/>
          </a:xfrm>
        </p:spPr>
        <p:txBody>
          <a:bodyPr numCol="1">
            <a:normAutofit/>
          </a:bodyPr>
          <a:lstStyle/>
          <a:p>
            <a:pPr marL="0" indent="0">
              <a:buNone/>
            </a:pPr>
            <a:r>
              <a:rPr lang="en-US" dirty="0"/>
              <a:t>If your accident or injury was caused by your own willful misconduct, you will not be able to collect any benefits for the disability. Generally, alcohol and drug abuse is considered willful misconduct barring benefits for any resulting injuries, but in some cases, benefits will still be permitted if it is extremely clear that your use of substances did not cause the accident or injury</a:t>
            </a:r>
            <a:r>
              <a:rPr lang="en-US" dirty="0" smtClean="0"/>
              <a:t>.</a:t>
            </a:r>
          </a:p>
          <a:p>
            <a:pPr marL="0" indent="0">
              <a:buNone/>
            </a:pPr>
            <a:endParaRPr lang="en-US" dirty="0"/>
          </a:p>
          <a:p>
            <a:pPr marL="0" indent="0">
              <a:buNone/>
            </a:pPr>
            <a:r>
              <a:rPr lang="en-US" dirty="0" smtClean="0"/>
              <a:t>If misconduct is suspected the military will conduct a Line of Duty investigation to determine if the military is responsible for the injury.</a:t>
            </a:r>
            <a:endParaRPr lang="en-US" dirty="0"/>
          </a:p>
        </p:txBody>
      </p:sp>
    </p:spTree>
    <p:extLst>
      <p:ext uri="{BB962C8B-B14F-4D97-AF65-F5344CB8AC3E}">
        <p14:creationId xmlns:p14="http://schemas.microsoft.com/office/powerpoint/2010/main" val="176733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Veteran Education Benefits</a:t>
            </a:r>
            <a:endParaRPr lang="en-US" dirty="0"/>
          </a:p>
        </p:txBody>
      </p:sp>
      <p:sp>
        <p:nvSpPr>
          <p:cNvPr id="3" name="Content Placeholder 2"/>
          <p:cNvSpPr>
            <a:spLocks noGrp="1"/>
          </p:cNvSpPr>
          <p:nvPr>
            <p:ph idx="1"/>
          </p:nvPr>
        </p:nvSpPr>
        <p:spPr/>
        <p:txBody>
          <a:bodyPr/>
          <a:lstStyle/>
          <a:p>
            <a:r>
              <a:rPr lang="en-US" dirty="0" smtClean="0"/>
              <a:t>Post 9/11 GI Bill Transfer</a:t>
            </a:r>
          </a:p>
          <a:p>
            <a:r>
              <a:rPr lang="en-US" dirty="0" smtClean="0"/>
              <a:t>Dependents Education Assistance (DEA)</a:t>
            </a:r>
          </a:p>
          <a:p>
            <a:r>
              <a:rPr lang="en-US" dirty="0" smtClean="0"/>
              <a:t>VA Dependent</a:t>
            </a:r>
          </a:p>
          <a:p>
            <a:r>
              <a:rPr lang="en-US" dirty="0"/>
              <a:t>Maine </a:t>
            </a:r>
            <a:r>
              <a:rPr lang="en-US" dirty="0" smtClean="0"/>
              <a:t>DEA</a:t>
            </a:r>
          </a:p>
          <a:p>
            <a:r>
              <a:rPr lang="en-US" dirty="0" smtClean="0"/>
              <a:t>Marine Gunnery Sergeant Fry Scholarship</a:t>
            </a:r>
          </a:p>
          <a:p>
            <a:r>
              <a:rPr lang="en-US" dirty="0" smtClean="0"/>
              <a:t>Alternative sources</a:t>
            </a:r>
            <a:endParaRPr lang="en-US" dirty="0"/>
          </a:p>
          <a:p>
            <a:pPr marL="0" indent="0">
              <a:buNone/>
            </a:pPr>
            <a:endParaRPr lang="en-US" dirty="0"/>
          </a:p>
        </p:txBody>
      </p:sp>
    </p:spTree>
    <p:extLst>
      <p:ext uri="{BB962C8B-B14F-4D97-AF65-F5344CB8AC3E}">
        <p14:creationId xmlns:p14="http://schemas.microsoft.com/office/powerpoint/2010/main" val="1893631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9/11 GI Bill (Chapter 33)</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Can be used by veteran dependents if transferred prior to military separation</a:t>
            </a:r>
          </a:p>
          <a:p>
            <a:r>
              <a:rPr lang="en-US" dirty="0" smtClean="0"/>
              <a:t>Up to in-state public university tuition paid</a:t>
            </a:r>
          </a:p>
          <a:p>
            <a:r>
              <a:rPr lang="en-US" dirty="0" smtClean="0"/>
              <a:t>Monthly housing stipend (varies by school zip code)</a:t>
            </a:r>
          </a:p>
          <a:p>
            <a:pPr lvl="1"/>
            <a:r>
              <a:rPr lang="en-US" dirty="0" smtClean="0"/>
              <a:t>USM Portland campus $2037</a:t>
            </a:r>
          </a:p>
          <a:p>
            <a:pPr lvl="1"/>
            <a:r>
              <a:rPr lang="en-US" dirty="0" smtClean="0"/>
              <a:t>USM Lewiston-Auburn campus $1410</a:t>
            </a:r>
          </a:p>
          <a:p>
            <a:pPr lvl="1"/>
            <a:r>
              <a:rPr lang="en-US" dirty="0" smtClean="0"/>
              <a:t>UMA </a:t>
            </a:r>
            <a:r>
              <a:rPr lang="en-US" dirty="0" err="1" smtClean="0"/>
              <a:t>Orono</a:t>
            </a:r>
            <a:r>
              <a:rPr lang="en-US" dirty="0" smtClean="0"/>
              <a:t> $1314</a:t>
            </a:r>
          </a:p>
          <a:p>
            <a:pPr lvl="1"/>
            <a:r>
              <a:rPr lang="en-US" dirty="0" smtClean="0"/>
              <a:t>KVCC  $1290</a:t>
            </a:r>
          </a:p>
          <a:p>
            <a:pPr lvl="1"/>
            <a:r>
              <a:rPr lang="en-US" dirty="0" smtClean="0"/>
              <a:t>Online only rate: $825</a:t>
            </a:r>
          </a:p>
          <a:p>
            <a:r>
              <a:rPr lang="en-US" dirty="0" smtClean="0"/>
              <a:t>Book stipend $1,000 per year</a:t>
            </a:r>
          </a:p>
          <a:p>
            <a:r>
              <a:rPr lang="en-US" dirty="0" smtClean="0"/>
              <a:t>Yellow Ribbon Program</a:t>
            </a:r>
          </a:p>
          <a:p>
            <a:pPr marL="457200" lvl="1"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9739" y="2863273"/>
            <a:ext cx="3267534" cy="3071156"/>
          </a:xfrm>
          <a:prstGeom prst="rect">
            <a:avLst/>
          </a:prstGeom>
        </p:spPr>
      </p:pic>
    </p:spTree>
    <p:extLst>
      <p:ext uri="{BB962C8B-B14F-4D97-AF65-F5344CB8AC3E}">
        <p14:creationId xmlns:p14="http://schemas.microsoft.com/office/powerpoint/2010/main" val="2761925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 Dependents Education Assistance Program (Chapter 35)</a:t>
            </a:r>
            <a:endParaRPr lang="en-US" dirty="0"/>
          </a:p>
        </p:txBody>
      </p:sp>
      <p:sp>
        <p:nvSpPr>
          <p:cNvPr id="3" name="Content Placeholder 2"/>
          <p:cNvSpPr>
            <a:spLocks noGrp="1"/>
          </p:cNvSpPr>
          <p:nvPr>
            <p:ph idx="1"/>
          </p:nvPr>
        </p:nvSpPr>
        <p:spPr>
          <a:xfrm>
            <a:off x="838200" y="1825624"/>
            <a:ext cx="10515600" cy="4556703"/>
          </a:xfrm>
        </p:spPr>
        <p:txBody>
          <a:bodyPr>
            <a:normAutofit fontScale="92500" lnSpcReduction="20000"/>
          </a:bodyPr>
          <a:lstStyle/>
          <a:p>
            <a:pPr marL="0" indent="0">
              <a:buNone/>
            </a:pPr>
            <a:r>
              <a:rPr lang="en-US" dirty="0" smtClean="0"/>
              <a:t>Eligibility:</a:t>
            </a:r>
          </a:p>
          <a:p>
            <a:pPr marL="0" indent="0">
              <a:buNone/>
            </a:pPr>
            <a:r>
              <a:rPr lang="en-US" dirty="0" smtClean="0"/>
              <a:t>You must be the </a:t>
            </a:r>
            <a:r>
              <a:rPr lang="en-US" b="1" dirty="0" smtClean="0"/>
              <a:t>son, daughter or spouse </a:t>
            </a:r>
            <a:r>
              <a:rPr lang="en-US" dirty="0" smtClean="0"/>
              <a:t>of:</a:t>
            </a:r>
            <a:endParaRPr lang="en-US" dirty="0"/>
          </a:p>
          <a:p>
            <a:r>
              <a:rPr lang="en-US" dirty="0" smtClean="0"/>
              <a:t>A </a:t>
            </a:r>
            <a:r>
              <a:rPr lang="en-US" dirty="0"/>
              <a:t>Veteran who died or is permanently and totally disabled as the result of a service-connected disability. </a:t>
            </a:r>
          </a:p>
          <a:p>
            <a:r>
              <a:rPr lang="en-US" dirty="0"/>
              <a:t>A Veteran who died from any cause while such permanent and total service-connected disability was in existence.</a:t>
            </a:r>
          </a:p>
          <a:p>
            <a:r>
              <a:rPr lang="en-US" dirty="0"/>
              <a:t>A </a:t>
            </a:r>
            <a:r>
              <a:rPr lang="en-US" dirty="0" err="1"/>
              <a:t>Servicemember</a:t>
            </a:r>
            <a:r>
              <a:rPr lang="en-US" dirty="0"/>
              <a:t> missing in action or captured in line of duty by a hostile force.</a:t>
            </a:r>
          </a:p>
          <a:p>
            <a:r>
              <a:rPr lang="en-US" dirty="0"/>
              <a:t>A </a:t>
            </a:r>
            <a:r>
              <a:rPr lang="en-US" dirty="0" err="1"/>
              <a:t>Servicemember</a:t>
            </a:r>
            <a:r>
              <a:rPr lang="en-US" dirty="0"/>
              <a:t> forcibly detained or interned in line of duty by a foreign government or power.</a:t>
            </a:r>
          </a:p>
          <a:p>
            <a:r>
              <a:rPr lang="en-US" dirty="0"/>
              <a:t>A </a:t>
            </a:r>
            <a:r>
              <a:rPr lang="en-US" dirty="0" err="1"/>
              <a:t>Servicemember</a:t>
            </a:r>
            <a:r>
              <a:rPr lang="en-US" dirty="0"/>
              <a:t> who is hospitalized or receiving outpatient treatment for a service connected permanent and total disability and is likely to be discharged for that disability. </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146455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Dependents Education Assistance continued</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r>
              <a:rPr lang="en-US" dirty="0" smtClean="0"/>
              <a:t>Monthly payments prorated </a:t>
            </a:r>
            <a:r>
              <a:rPr lang="en-US" dirty="0"/>
              <a:t>payment based on </a:t>
            </a:r>
            <a:r>
              <a:rPr lang="en-US" dirty="0" smtClean="0"/>
              <a:t>course load</a:t>
            </a:r>
            <a:endParaRPr lang="en-US" dirty="0"/>
          </a:p>
          <a:p>
            <a:pPr lvl="1"/>
            <a:r>
              <a:rPr lang="en-US" dirty="0" smtClean="0"/>
              <a:t>Full time $1224 </a:t>
            </a:r>
            <a:r>
              <a:rPr lang="en-US" dirty="0"/>
              <a:t>	</a:t>
            </a:r>
            <a:endParaRPr lang="en-US" dirty="0" smtClean="0"/>
          </a:p>
          <a:p>
            <a:pPr lvl="1"/>
            <a:r>
              <a:rPr lang="en-US" dirty="0" smtClean="0"/>
              <a:t>¾ time $967</a:t>
            </a:r>
          </a:p>
          <a:p>
            <a:pPr lvl="1"/>
            <a:r>
              <a:rPr lang="en-US" dirty="0" smtClean="0"/>
              <a:t>½ time $710</a:t>
            </a:r>
            <a:endParaRPr lang="en-US" dirty="0"/>
          </a:p>
          <a:p>
            <a:pPr lvl="1"/>
            <a:r>
              <a:rPr lang="en-US" dirty="0" smtClean="0"/>
              <a:t>¼ time $306</a:t>
            </a:r>
          </a:p>
          <a:p>
            <a:pPr marL="0" indent="0">
              <a:buNone/>
            </a:pPr>
            <a:r>
              <a:rPr lang="en-US" dirty="0" smtClean="0"/>
              <a:t>Possibly eligible for Dependency and Indemnity Compensation (DIC)</a:t>
            </a:r>
            <a:endParaRPr lang="en-US" dirty="0"/>
          </a:p>
          <a:p>
            <a:pPr marL="457200" lvl="1" indent="0">
              <a:buNone/>
            </a:pPr>
            <a:endParaRPr lang="en-US" dirty="0"/>
          </a:p>
        </p:txBody>
      </p:sp>
    </p:spTree>
    <p:extLst>
      <p:ext uri="{BB962C8B-B14F-4D97-AF65-F5344CB8AC3E}">
        <p14:creationId xmlns:p14="http://schemas.microsoft.com/office/powerpoint/2010/main" val="874205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Disability and Indemnity Compensation (DIC)</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What is DIC?</a:t>
            </a:r>
          </a:p>
          <a:p>
            <a:pPr marL="0" indent="0">
              <a:buNone/>
            </a:pPr>
            <a:r>
              <a:rPr lang="en-US" i="1" dirty="0" smtClean="0"/>
              <a:t>“Dependency </a:t>
            </a:r>
            <a:r>
              <a:rPr lang="en-US" i="1" dirty="0"/>
              <a:t>and Indemnity Compensation (DIC) is a tax free monetary benefit paid to eligible survivors of military </a:t>
            </a:r>
            <a:r>
              <a:rPr lang="en-US" i="1" dirty="0" err="1"/>
              <a:t>Servicemembers</a:t>
            </a:r>
            <a:r>
              <a:rPr lang="en-US" i="1" dirty="0"/>
              <a:t> who died in the line of duty or eligible survivors of Veterans whose death resulted from a service-related injury or disease</a:t>
            </a:r>
            <a:r>
              <a:rPr lang="en-US" i="1" dirty="0" smtClean="0"/>
              <a:t>.”</a:t>
            </a:r>
          </a:p>
          <a:p>
            <a:pPr marL="0" indent="0">
              <a:buNone/>
            </a:pPr>
            <a:endParaRPr lang="en-US" i="1" dirty="0"/>
          </a:p>
          <a:p>
            <a:pPr marL="0" indent="0">
              <a:buNone/>
            </a:pPr>
            <a:r>
              <a:rPr lang="en-US" dirty="0" smtClean="0"/>
              <a:t>Basic monthly allowance: $1,319</a:t>
            </a:r>
          </a:p>
          <a:p>
            <a:pPr marL="0" indent="0">
              <a:buNone/>
            </a:pPr>
            <a:r>
              <a:rPr lang="en-US" dirty="0" smtClean="0"/>
              <a:t>Additional allowances could add another $1,695 depending on many different variables and circumstances.</a:t>
            </a:r>
            <a:endParaRPr lang="en-US" dirty="0"/>
          </a:p>
        </p:txBody>
      </p:sp>
    </p:spTree>
    <p:extLst>
      <p:ext uri="{BB962C8B-B14F-4D97-AF65-F5344CB8AC3E}">
        <p14:creationId xmlns:p14="http://schemas.microsoft.com/office/powerpoint/2010/main" val="1428551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 DIC Eligibility (Spouse)</a:t>
            </a:r>
            <a:endParaRPr lang="en-US" dirty="0"/>
          </a:p>
        </p:txBody>
      </p:sp>
      <p:sp>
        <p:nvSpPr>
          <p:cNvPr id="3" name="Content Placeholder 2"/>
          <p:cNvSpPr>
            <a:spLocks noGrp="1"/>
          </p:cNvSpPr>
          <p:nvPr>
            <p:ph idx="1"/>
          </p:nvPr>
        </p:nvSpPr>
        <p:spPr/>
        <p:txBody>
          <a:bodyPr>
            <a:normAutofit fontScale="92500" lnSpcReduction="20000"/>
          </a:bodyPr>
          <a:lstStyle/>
          <a:p>
            <a:pPr fontAlgn="base"/>
            <a:r>
              <a:rPr lang="en-US" dirty="0"/>
              <a:t>The surviving spouse was:</a:t>
            </a:r>
          </a:p>
          <a:p>
            <a:pPr fontAlgn="base"/>
            <a:r>
              <a:rPr lang="en-US" dirty="0"/>
              <a:t>Married to a </a:t>
            </a:r>
            <a:r>
              <a:rPr lang="en-US" dirty="0" err="1"/>
              <a:t>Servicemember</a:t>
            </a:r>
            <a:r>
              <a:rPr lang="en-US" dirty="0"/>
              <a:t> who died on active duty, active duty for training, or inactive duty training, </a:t>
            </a:r>
            <a:r>
              <a:rPr lang="en-US" b="1" dirty="0"/>
              <a:t>OR</a:t>
            </a:r>
            <a:endParaRPr lang="en-US" dirty="0"/>
          </a:p>
          <a:p>
            <a:pPr fontAlgn="base"/>
            <a:r>
              <a:rPr lang="en-US" dirty="0"/>
              <a:t>Validly married the Veteran before January 1, 1957, </a:t>
            </a:r>
            <a:r>
              <a:rPr lang="en-US" b="1" dirty="0"/>
              <a:t>OR</a:t>
            </a:r>
            <a:endParaRPr lang="en-US" dirty="0"/>
          </a:p>
          <a:p>
            <a:pPr fontAlgn="base"/>
            <a:r>
              <a:rPr lang="en-US" dirty="0"/>
              <a:t>Married the Veteran within 15 years of discharge from the period of military service in which the disease or injury that caused the Veteran's death began or was aggravated, </a:t>
            </a:r>
            <a:r>
              <a:rPr lang="en-US" b="1" dirty="0"/>
              <a:t>OR</a:t>
            </a:r>
            <a:endParaRPr lang="en-US" dirty="0"/>
          </a:p>
          <a:p>
            <a:pPr fontAlgn="base"/>
            <a:r>
              <a:rPr lang="en-US" dirty="0"/>
              <a:t>Was married to the Veteran for at least one year, </a:t>
            </a:r>
            <a:r>
              <a:rPr lang="en-US" b="1" dirty="0"/>
              <a:t>OR</a:t>
            </a:r>
            <a:endParaRPr lang="en-US" dirty="0"/>
          </a:p>
          <a:p>
            <a:pPr fontAlgn="base"/>
            <a:r>
              <a:rPr lang="en-US" dirty="0"/>
              <a:t>Had a child with the Veteran, </a:t>
            </a:r>
            <a:r>
              <a:rPr lang="en-US" b="1" dirty="0"/>
              <a:t>AND</a:t>
            </a:r>
            <a:endParaRPr lang="en-US" dirty="0"/>
          </a:p>
          <a:p>
            <a:pPr fontAlgn="base"/>
            <a:r>
              <a:rPr lang="en-US" dirty="0"/>
              <a:t>Cohabited with the Veteran continuously until the Veteran's death or, if separated, was not at fault for the separation, </a:t>
            </a:r>
            <a:r>
              <a:rPr lang="en-US" b="1" dirty="0"/>
              <a:t>AND</a:t>
            </a:r>
            <a:endParaRPr lang="en-US" dirty="0"/>
          </a:p>
          <a:p>
            <a:pPr fontAlgn="base"/>
            <a:r>
              <a:rPr lang="en-US" dirty="0"/>
              <a:t>Is not currently remarried</a:t>
            </a:r>
          </a:p>
          <a:p>
            <a:pPr marL="0" indent="0">
              <a:buNone/>
            </a:pPr>
            <a:endParaRPr lang="en-US" dirty="0"/>
          </a:p>
        </p:txBody>
      </p:sp>
    </p:spTree>
    <p:extLst>
      <p:ext uri="{BB962C8B-B14F-4D97-AF65-F5344CB8AC3E}">
        <p14:creationId xmlns:p14="http://schemas.microsoft.com/office/powerpoint/2010/main" val="1038292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 DIC Eligibility (Child)</a:t>
            </a:r>
            <a:endParaRPr lang="en-US" dirty="0"/>
          </a:p>
        </p:txBody>
      </p:sp>
      <p:sp>
        <p:nvSpPr>
          <p:cNvPr id="3" name="Content Placeholder 2"/>
          <p:cNvSpPr>
            <a:spLocks noGrp="1"/>
          </p:cNvSpPr>
          <p:nvPr>
            <p:ph idx="1"/>
          </p:nvPr>
        </p:nvSpPr>
        <p:spPr/>
        <p:txBody>
          <a:bodyPr>
            <a:normAutofit/>
          </a:bodyPr>
          <a:lstStyle/>
          <a:p>
            <a:pPr fontAlgn="base"/>
            <a:r>
              <a:rPr lang="en-US" dirty="0" smtClean="0"/>
              <a:t>Not </a:t>
            </a:r>
            <a:r>
              <a:rPr lang="en-US" dirty="0"/>
              <a:t>included on the surviving spouse's DIC, </a:t>
            </a:r>
            <a:r>
              <a:rPr lang="en-US" b="1" dirty="0"/>
              <a:t>AND</a:t>
            </a:r>
            <a:endParaRPr lang="en-US" dirty="0"/>
          </a:p>
          <a:p>
            <a:pPr fontAlgn="base"/>
            <a:r>
              <a:rPr lang="en-US" dirty="0"/>
              <a:t>Unmarried, </a:t>
            </a:r>
            <a:r>
              <a:rPr lang="en-US" b="1" dirty="0"/>
              <a:t>AND</a:t>
            </a:r>
            <a:endParaRPr lang="en-US" dirty="0"/>
          </a:p>
          <a:p>
            <a:pPr fontAlgn="base"/>
            <a:r>
              <a:rPr lang="en-US" dirty="0"/>
              <a:t>Under age 18, or between the ages of 18 and 23 and attending school.</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9035" y="3599306"/>
            <a:ext cx="5406390" cy="2496693"/>
          </a:xfrm>
          <a:prstGeom prst="rect">
            <a:avLst/>
          </a:prstGeom>
        </p:spPr>
      </p:pic>
    </p:spTree>
    <p:extLst>
      <p:ext uri="{BB962C8B-B14F-4D97-AF65-F5344CB8AC3E}">
        <p14:creationId xmlns:p14="http://schemas.microsoft.com/office/powerpoint/2010/main" val="135086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Maine DEA </a:t>
            </a:r>
            <a:endParaRPr lang="en-US" dirty="0"/>
          </a:p>
        </p:txBody>
      </p:sp>
      <p:sp>
        <p:nvSpPr>
          <p:cNvPr id="3" name="Content Placeholder 2"/>
          <p:cNvSpPr>
            <a:spLocks noGrp="1"/>
          </p:cNvSpPr>
          <p:nvPr>
            <p:ph idx="1"/>
          </p:nvPr>
        </p:nvSpPr>
        <p:spPr/>
        <p:txBody>
          <a:bodyPr>
            <a:normAutofit fontScale="92500" lnSpcReduction="20000"/>
          </a:bodyPr>
          <a:lstStyle/>
          <a:p>
            <a:r>
              <a:rPr lang="en-US" dirty="0"/>
              <a:t>Maine provides a 100% waiver of tuition and all related fees for spouses and dependents of </a:t>
            </a:r>
            <a:r>
              <a:rPr lang="en-US" dirty="0" smtClean="0"/>
              <a:t>veterans.</a:t>
            </a:r>
          </a:p>
          <a:p>
            <a:endParaRPr lang="en-US" dirty="0"/>
          </a:p>
          <a:p>
            <a:r>
              <a:rPr lang="en-US" dirty="0"/>
              <a:t>Schools covered under this program include the University of Maine System, Maine Community Colleges, and Maine Maritime Academy</a:t>
            </a:r>
            <a:r>
              <a:rPr lang="en-US" dirty="0" smtClean="0"/>
              <a:t>.</a:t>
            </a:r>
          </a:p>
          <a:p>
            <a:pPr marL="0" indent="0">
              <a:buNone/>
            </a:pPr>
            <a:endParaRPr lang="en-US" dirty="0"/>
          </a:p>
          <a:p>
            <a:pPr marL="0" indent="0">
              <a:buNone/>
            </a:pPr>
            <a:r>
              <a:rPr lang="en-US" i="1" dirty="0"/>
              <a:t>"Veteran" means any person who served in the military or naval forces of the United States and entered the service from this State or has been a resident of this State for 5 years immediately preceding application for aid and, if living, continues to reside in this State throughout the duration of benefits administered under the educational benefits program.</a:t>
            </a:r>
          </a:p>
        </p:txBody>
      </p:sp>
    </p:spTree>
    <p:extLst>
      <p:ext uri="{BB962C8B-B14F-4D97-AF65-F5344CB8AC3E}">
        <p14:creationId xmlns:p14="http://schemas.microsoft.com/office/powerpoint/2010/main" val="930236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Marine Gunnery Sergeant Fry Scholarship</a:t>
            </a:r>
            <a:endParaRPr lang="en-US" dirty="0"/>
          </a:p>
        </p:txBody>
      </p:sp>
      <p:sp>
        <p:nvSpPr>
          <p:cNvPr id="3" name="Content Placeholder 2"/>
          <p:cNvSpPr>
            <a:spLocks noGrp="1"/>
          </p:cNvSpPr>
          <p:nvPr>
            <p:ph idx="1"/>
          </p:nvPr>
        </p:nvSpPr>
        <p:spPr>
          <a:xfrm>
            <a:off x="838200" y="1825625"/>
            <a:ext cx="10515600" cy="4327526"/>
          </a:xfrm>
        </p:spPr>
        <p:txBody>
          <a:bodyPr>
            <a:normAutofit fontScale="92500" lnSpcReduction="20000"/>
          </a:bodyPr>
          <a:lstStyle/>
          <a:p>
            <a:r>
              <a:rPr lang="en-US" dirty="0"/>
              <a:t>The Marine Gunnery Sergeant John David Fry Scholarship (Fry Scholarship) provides Post-9/11 GI Bill benefits to the children and surviving spouses of </a:t>
            </a:r>
            <a:r>
              <a:rPr lang="en-US" dirty="0" err="1"/>
              <a:t>Servicemembers</a:t>
            </a:r>
            <a:r>
              <a:rPr lang="en-US" dirty="0"/>
              <a:t> who died in the line of duty while on active duty after September 10, 2001.</a:t>
            </a:r>
            <a:endParaRPr lang="en-US" dirty="0" smtClean="0"/>
          </a:p>
          <a:p>
            <a:r>
              <a:rPr lang="en-US" dirty="0" smtClean="0"/>
              <a:t>In state tuition paid</a:t>
            </a:r>
          </a:p>
          <a:p>
            <a:r>
              <a:rPr lang="en-US" dirty="0" smtClean="0"/>
              <a:t>Monthly housing stipend (varies by zip code)</a:t>
            </a:r>
          </a:p>
          <a:p>
            <a:pPr lvl="1"/>
            <a:r>
              <a:rPr lang="en-US" dirty="0" smtClean="0"/>
              <a:t>USM Portland campus $2037</a:t>
            </a:r>
          </a:p>
          <a:p>
            <a:pPr lvl="1"/>
            <a:r>
              <a:rPr lang="en-US" dirty="0" smtClean="0"/>
              <a:t>USM Lewiston-Auburn campus $1410</a:t>
            </a:r>
          </a:p>
          <a:p>
            <a:pPr lvl="1"/>
            <a:r>
              <a:rPr lang="en-US" dirty="0" smtClean="0"/>
              <a:t>UMA </a:t>
            </a:r>
            <a:r>
              <a:rPr lang="en-US" dirty="0" err="1" smtClean="0"/>
              <a:t>Orono</a:t>
            </a:r>
            <a:r>
              <a:rPr lang="en-US" dirty="0" smtClean="0"/>
              <a:t> $1314</a:t>
            </a:r>
          </a:p>
          <a:p>
            <a:pPr lvl="1"/>
            <a:r>
              <a:rPr lang="en-US" dirty="0" smtClean="0"/>
              <a:t>KVCC  $1290</a:t>
            </a:r>
          </a:p>
          <a:p>
            <a:pPr lvl="1"/>
            <a:r>
              <a:rPr lang="en-US" dirty="0" smtClean="0"/>
              <a:t>Online only rate: $825</a:t>
            </a:r>
          </a:p>
          <a:p>
            <a:r>
              <a:rPr lang="en-US" dirty="0" smtClean="0"/>
              <a:t>Book stipend $1,000 per year</a:t>
            </a:r>
          </a:p>
          <a:p>
            <a:pPr marL="457200" lvl="1"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3262312"/>
            <a:ext cx="4038600" cy="2695575"/>
          </a:xfrm>
          <a:prstGeom prst="rect">
            <a:avLst/>
          </a:prstGeom>
        </p:spPr>
      </p:pic>
    </p:spTree>
    <p:extLst>
      <p:ext uri="{BB962C8B-B14F-4D97-AF65-F5344CB8AC3E}">
        <p14:creationId xmlns:p14="http://schemas.microsoft.com/office/powerpoint/2010/main" val="374971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veteran?</a:t>
            </a:r>
            <a:endParaRPr lang="en-US" dirty="0"/>
          </a:p>
        </p:txBody>
      </p:sp>
      <p:sp>
        <p:nvSpPr>
          <p:cNvPr id="3" name="Content Placeholder 2"/>
          <p:cNvSpPr>
            <a:spLocks noGrp="1"/>
          </p:cNvSpPr>
          <p:nvPr>
            <p:ph idx="1"/>
          </p:nvPr>
        </p:nvSpPr>
        <p:spPr>
          <a:xfrm>
            <a:off x="838200" y="1613188"/>
            <a:ext cx="10515600" cy="4351338"/>
          </a:xfrm>
        </p:spPr>
        <p:txBody>
          <a:bodyPr/>
          <a:lstStyle/>
          <a:p>
            <a:pPr marL="45720" indent="0">
              <a:buNone/>
            </a:pPr>
            <a:r>
              <a:rPr lang="en-US" dirty="0"/>
              <a:t>Title 38 of the </a:t>
            </a:r>
            <a:r>
              <a:rPr lang="en-US" dirty="0" smtClean="0"/>
              <a:t>US Code </a:t>
            </a:r>
            <a:r>
              <a:rPr lang="en-US" dirty="0"/>
              <a:t>of Federal Regulations </a:t>
            </a:r>
            <a:endParaRPr lang="en-US" dirty="0" smtClean="0"/>
          </a:p>
          <a:p>
            <a:pPr marL="45720" indent="0">
              <a:buNone/>
            </a:pPr>
            <a:r>
              <a:rPr lang="en-US" dirty="0" smtClean="0"/>
              <a:t>A veteran is “a </a:t>
            </a:r>
            <a:r>
              <a:rPr lang="en-US" dirty="0"/>
              <a:t>person who served in the active military, naval, or air service and who was discharged or released under conditions other than dishonorable.”</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91004" y="3427360"/>
            <a:ext cx="5809992" cy="2670279"/>
          </a:xfrm>
          <a:prstGeom prst="rect">
            <a:avLst/>
          </a:prstGeom>
        </p:spPr>
      </p:pic>
    </p:spTree>
    <p:extLst>
      <p:ext uri="{BB962C8B-B14F-4D97-AF65-F5344CB8AC3E}">
        <p14:creationId xmlns:p14="http://schemas.microsoft.com/office/powerpoint/2010/main" val="1239143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Fry Scholarship Eligibility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If you are eligible for both Fry Scholarship and DEA (Dependents Educational Assistance), you will be required to make an irrevocable election between the two programs when you apply. </a:t>
            </a:r>
            <a:endParaRPr lang="en-US" dirty="0" smtClean="0"/>
          </a:p>
          <a:p>
            <a:pPr marL="0" indent="0">
              <a:buNone/>
            </a:pPr>
            <a:endParaRPr lang="en-US" dirty="0" smtClean="0"/>
          </a:p>
          <a:p>
            <a:pPr marL="0" indent="0">
              <a:buNone/>
            </a:pPr>
            <a:r>
              <a:rPr lang="en-US" dirty="0"/>
              <a:t>Children are eligible as of their 18th birthday (unless they have already graduated high school</a:t>
            </a:r>
            <a:r>
              <a:rPr lang="en-US" dirty="0" smtClean="0"/>
              <a:t>).</a:t>
            </a:r>
          </a:p>
          <a:p>
            <a:pPr marL="0" indent="0">
              <a:buNone/>
            </a:pPr>
            <a:endParaRPr lang="en-US" dirty="0"/>
          </a:p>
          <a:p>
            <a:pPr marL="0" indent="0">
              <a:buNone/>
            </a:pPr>
            <a:r>
              <a:rPr lang="en-US" dirty="0"/>
              <a:t>Although surviving spouses do not have a time limit with which to use their benefits, they will lose eligibility to this benefit upon remarriage.</a:t>
            </a:r>
          </a:p>
        </p:txBody>
      </p:sp>
    </p:spTree>
    <p:extLst>
      <p:ext uri="{BB962C8B-B14F-4D97-AF65-F5344CB8AC3E}">
        <p14:creationId xmlns:p14="http://schemas.microsoft.com/office/powerpoint/2010/main" val="3096810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dirty="0" smtClean="0"/>
              <a:t>Many funds are available for Veterans and their </a:t>
            </a:r>
            <a:r>
              <a:rPr lang="en-US" dirty="0" err="1" smtClean="0"/>
              <a:t>sependents</a:t>
            </a:r>
            <a:endParaRPr lang="en-US" dirty="0" smtClean="0"/>
          </a:p>
          <a:p>
            <a:r>
              <a:rPr lang="en-US" dirty="0" smtClean="0"/>
              <a:t>Disability compensation could help augment Veteran income</a:t>
            </a:r>
          </a:p>
          <a:p>
            <a:r>
              <a:rPr lang="en-US" dirty="0" smtClean="0"/>
              <a:t>Education benefits for some Veteran dependents</a:t>
            </a:r>
          </a:p>
          <a:p>
            <a:pPr lvl="1"/>
            <a:r>
              <a:rPr lang="en-US" dirty="0" smtClean="0"/>
              <a:t>Post 9/11 GI Bill (if transferred)</a:t>
            </a:r>
          </a:p>
          <a:p>
            <a:pPr lvl="1"/>
            <a:r>
              <a:rPr lang="en-US" dirty="0" smtClean="0"/>
              <a:t>VA Dependents Education Assistance</a:t>
            </a:r>
          </a:p>
          <a:p>
            <a:pPr lvl="1"/>
            <a:r>
              <a:rPr lang="en-US" dirty="0"/>
              <a:t>Maine Dependents Education </a:t>
            </a:r>
            <a:r>
              <a:rPr lang="en-US" dirty="0" smtClean="0"/>
              <a:t>Assistance</a:t>
            </a:r>
          </a:p>
          <a:p>
            <a:pPr lvl="1"/>
            <a:r>
              <a:rPr lang="en-US" dirty="0" smtClean="0"/>
              <a:t>Marine Gunnery Sergeant Fry Scholarship</a:t>
            </a:r>
          </a:p>
          <a:p>
            <a:r>
              <a:rPr lang="en-US" dirty="0" smtClean="0"/>
              <a:t>Eligibility is different for every program</a:t>
            </a:r>
          </a:p>
        </p:txBody>
      </p:sp>
    </p:spTree>
    <p:extLst>
      <p:ext uri="{BB962C8B-B14F-4D97-AF65-F5344CB8AC3E}">
        <p14:creationId xmlns:p14="http://schemas.microsoft.com/office/powerpoint/2010/main" val="1280411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Alternate sources of education benefits</a:t>
            </a:r>
            <a:endParaRPr lang="en-US" dirty="0"/>
          </a:p>
        </p:txBody>
      </p:sp>
      <p:sp>
        <p:nvSpPr>
          <p:cNvPr id="3" name="Content Placeholder 2"/>
          <p:cNvSpPr>
            <a:spLocks noGrp="1"/>
          </p:cNvSpPr>
          <p:nvPr>
            <p:ph idx="1"/>
          </p:nvPr>
        </p:nvSpPr>
        <p:spPr/>
        <p:txBody>
          <a:bodyPr>
            <a:normAutofit lnSpcReduction="10000"/>
          </a:bodyPr>
          <a:lstStyle/>
          <a:p>
            <a:r>
              <a:rPr lang="en-US" dirty="0" smtClean="0"/>
              <a:t>Private scholarships specific to military and veteran dependents</a:t>
            </a:r>
          </a:p>
          <a:p>
            <a:r>
              <a:rPr lang="en-US" dirty="0" smtClean="0"/>
              <a:t>Reserve Officer Training Corps programs in Maine</a:t>
            </a:r>
          </a:p>
          <a:p>
            <a:pPr lvl="1"/>
            <a:r>
              <a:rPr lang="en-US" dirty="0" smtClean="0"/>
              <a:t>Army ROTC @ USM</a:t>
            </a:r>
          </a:p>
          <a:p>
            <a:pPr lvl="1"/>
            <a:r>
              <a:rPr lang="en-US" dirty="0" smtClean="0"/>
              <a:t>Army and Navy ROTC @ UMA</a:t>
            </a:r>
          </a:p>
          <a:p>
            <a:r>
              <a:rPr lang="en-US" dirty="0"/>
              <a:t>Iraq and Afghanistan Service Grant or Additional Federal Pell Grant Funds</a:t>
            </a:r>
          </a:p>
          <a:p>
            <a:pPr lvl="1"/>
            <a:r>
              <a:rPr lang="en-US" dirty="0"/>
              <a:t>If your parent or guardian died as a result of military service in Iraq or Afghanistan after the events of 9/11, you may be eligible for additional aid</a:t>
            </a:r>
            <a:r>
              <a:rPr lang="en-US" dirty="0" smtClean="0"/>
              <a:t>.</a:t>
            </a:r>
          </a:p>
          <a:p>
            <a:pPr lvl="1"/>
            <a:r>
              <a:rPr lang="en-US" dirty="0"/>
              <a:t>If you meet the requirements above and are eligible to receive a Pell Grant, you will receive an Expected Family Contribution (EFC) of </a:t>
            </a:r>
            <a:r>
              <a:rPr lang="en-US" dirty="0" smtClean="0"/>
              <a:t>zero.</a:t>
            </a:r>
          </a:p>
          <a:p>
            <a:pPr marL="457200" lvl="1" indent="0">
              <a:buNone/>
            </a:pPr>
            <a:endParaRPr lang="en-US" dirty="0"/>
          </a:p>
        </p:txBody>
      </p:sp>
    </p:spTree>
    <p:extLst>
      <p:ext uri="{BB962C8B-B14F-4D97-AF65-F5344CB8AC3E}">
        <p14:creationId xmlns:p14="http://schemas.microsoft.com/office/powerpoint/2010/main" val="2470112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551901" y="1102848"/>
            <a:ext cx="9019487" cy="4955052"/>
          </a:xfrm>
        </p:spPr>
      </p:pic>
      <p:sp>
        <p:nvSpPr>
          <p:cNvPr id="2" name="TextBox 1"/>
          <p:cNvSpPr txBox="1"/>
          <p:nvPr/>
        </p:nvSpPr>
        <p:spPr>
          <a:xfrm>
            <a:off x="4685273" y="266700"/>
            <a:ext cx="2752741" cy="769441"/>
          </a:xfrm>
          <a:prstGeom prst="rect">
            <a:avLst/>
          </a:prstGeom>
          <a:noFill/>
        </p:spPr>
        <p:txBody>
          <a:bodyPr wrap="none" rtlCol="0">
            <a:spAutoFit/>
          </a:bodyPr>
          <a:lstStyle/>
          <a:p>
            <a:r>
              <a:rPr lang="en-US" sz="4400" dirty="0" smtClean="0"/>
              <a:t>Questions?</a:t>
            </a:r>
            <a:endParaRPr lang="en-US" sz="4400" dirty="0"/>
          </a:p>
        </p:txBody>
      </p:sp>
    </p:spTree>
    <p:extLst>
      <p:ext uri="{BB962C8B-B14F-4D97-AF65-F5344CB8AC3E}">
        <p14:creationId xmlns:p14="http://schemas.microsoft.com/office/powerpoint/2010/main" val="287651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know a veteran?</a:t>
            </a:r>
            <a:endParaRPr lang="en-US" dirty="0"/>
          </a:p>
        </p:txBody>
      </p:sp>
      <p:sp>
        <p:nvSpPr>
          <p:cNvPr id="3" name="Content Placeholder 2"/>
          <p:cNvSpPr>
            <a:spLocks noGrp="1"/>
          </p:cNvSpPr>
          <p:nvPr>
            <p:ph idx="1"/>
          </p:nvPr>
        </p:nvSpPr>
        <p:spPr/>
        <p:txBody>
          <a:bodyPr/>
          <a:lstStyle/>
          <a:p>
            <a:pPr marL="45720" indent="0">
              <a:buNone/>
            </a:pPr>
            <a:r>
              <a:rPr lang="en-US" dirty="0" smtClean="0"/>
              <a:t>“Have you served” vs. “Are you a veteran”</a:t>
            </a:r>
            <a:endParaRPr lang="en-US"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5275" y="3733799"/>
            <a:ext cx="3797039" cy="2352675"/>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66238" y="3776660"/>
            <a:ext cx="3703762" cy="2238375"/>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43924" y="3638548"/>
            <a:ext cx="3352801" cy="2514601"/>
          </a:xfrm>
          <a:prstGeom prst="rect">
            <a:avLst/>
          </a:prstGeom>
        </p:spPr>
      </p:pic>
    </p:spTree>
    <p:extLst>
      <p:ext uri="{BB962C8B-B14F-4D97-AF65-F5344CB8AC3E}">
        <p14:creationId xmlns:p14="http://schemas.microsoft.com/office/powerpoint/2010/main" val="2060181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US Wars &amp; conflicts</a:t>
            </a:r>
            <a:endParaRPr lang="en-US" dirty="0"/>
          </a:p>
        </p:txBody>
      </p:sp>
      <p:sp>
        <p:nvSpPr>
          <p:cNvPr id="3" name="Content Placeholder 2"/>
          <p:cNvSpPr>
            <a:spLocks noGrp="1"/>
          </p:cNvSpPr>
          <p:nvPr>
            <p:ph idx="1"/>
          </p:nvPr>
        </p:nvSpPr>
        <p:spPr/>
        <p:txBody>
          <a:bodyPr>
            <a:normAutofit/>
          </a:bodyPr>
          <a:lstStyle/>
          <a:p>
            <a:r>
              <a:rPr lang="en-US" dirty="0" smtClean="0"/>
              <a:t>World War II	1941-1945</a:t>
            </a:r>
          </a:p>
          <a:p>
            <a:r>
              <a:rPr lang="en-US" dirty="0" smtClean="0"/>
              <a:t>Korea		1950-1953, armistice </a:t>
            </a:r>
          </a:p>
          <a:p>
            <a:r>
              <a:rPr lang="en-US" dirty="0" smtClean="0"/>
              <a:t>Vietnam		1962-1973</a:t>
            </a:r>
          </a:p>
          <a:p>
            <a:r>
              <a:rPr lang="en-US" dirty="0" smtClean="0"/>
              <a:t>Gulf War		1991</a:t>
            </a:r>
          </a:p>
          <a:p>
            <a:r>
              <a:rPr lang="en-US" dirty="0" smtClean="0"/>
              <a:t>War on Terror	2001-Present</a:t>
            </a:r>
            <a:endParaRPr lang="en-US" dirty="0"/>
          </a:p>
        </p:txBody>
      </p:sp>
    </p:spTree>
    <p:extLst>
      <p:ext uri="{BB962C8B-B14F-4D97-AF65-F5344CB8AC3E}">
        <p14:creationId xmlns:p14="http://schemas.microsoft.com/office/powerpoint/2010/main" val="476511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Maine veterans by the numbers</a:t>
            </a:r>
            <a:endParaRPr lang="en-US" dirty="0"/>
          </a:p>
        </p:txBody>
      </p:sp>
      <p:sp>
        <p:nvSpPr>
          <p:cNvPr id="3" name="Content Placeholder 2"/>
          <p:cNvSpPr>
            <a:spLocks noGrp="1"/>
          </p:cNvSpPr>
          <p:nvPr>
            <p:ph idx="1"/>
          </p:nvPr>
        </p:nvSpPr>
        <p:spPr/>
        <p:txBody>
          <a:bodyPr>
            <a:normAutofit/>
          </a:bodyPr>
          <a:lstStyle/>
          <a:p>
            <a:r>
              <a:rPr lang="en-US" b="1" dirty="0" smtClean="0"/>
              <a:t>Total</a:t>
            </a:r>
            <a:r>
              <a:rPr lang="en-US" b="1" dirty="0"/>
              <a:t>:</a:t>
            </a:r>
            <a:r>
              <a:rPr lang="en-US" dirty="0"/>
              <a:t> 116,782</a:t>
            </a:r>
          </a:p>
          <a:p>
            <a:r>
              <a:rPr lang="en-US" b="1" dirty="0"/>
              <a:t>Female:</a:t>
            </a:r>
            <a:r>
              <a:rPr lang="en-US" dirty="0"/>
              <a:t> 9,074</a:t>
            </a:r>
          </a:p>
          <a:p>
            <a:r>
              <a:rPr lang="en-US" b="1" dirty="0"/>
              <a:t>Male:</a:t>
            </a:r>
            <a:r>
              <a:rPr lang="en-US" dirty="0"/>
              <a:t> 107,708</a:t>
            </a:r>
          </a:p>
          <a:p>
            <a:r>
              <a:rPr lang="en-US" b="1" dirty="0"/>
              <a:t>Wartime Veterans:</a:t>
            </a:r>
            <a:r>
              <a:rPr lang="en-US" dirty="0"/>
              <a:t> 95,743</a:t>
            </a:r>
          </a:p>
          <a:p>
            <a:pPr lvl="1"/>
            <a:r>
              <a:rPr lang="en-US" b="1" dirty="0"/>
              <a:t>Gulf War:</a:t>
            </a:r>
            <a:r>
              <a:rPr lang="en-US" dirty="0"/>
              <a:t> 34,341</a:t>
            </a:r>
          </a:p>
          <a:p>
            <a:pPr lvl="1"/>
            <a:r>
              <a:rPr lang="en-US" b="1" dirty="0"/>
              <a:t>Vietnam Era:</a:t>
            </a:r>
            <a:r>
              <a:rPr lang="en-US" dirty="0"/>
              <a:t> 44,581</a:t>
            </a:r>
          </a:p>
          <a:p>
            <a:pPr lvl="1"/>
            <a:r>
              <a:rPr lang="en-US" b="1" dirty="0"/>
              <a:t>Korean Conflict:</a:t>
            </a:r>
            <a:r>
              <a:rPr lang="en-US" dirty="0"/>
              <a:t> 10,853</a:t>
            </a:r>
          </a:p>
          <a:p>
            <a:pPr lvl="1"/>
            <a:r>
              <a:rPr lang="en-US" b="1" dirty="0"/>
              <a:t>World War II:</a:t>
            </a:r>
            <a:r>
              <a:rPr lang="en-US" dirty="0"/>
              <a:t> 5,968</a:t>
            </a:r>
          </a:p>
          <a:p>
            <a:r>
              <a:rPr lang="en-US" b="1" dirty="0"/>
              <a:t>Peacetime:</a:t>
            </a:r>
            <a:r>
              <a:rPr lang="en-US" dirty="0"/>
              <a:t> 21,039</a:t>
            </a:r>
          </a:p>
          <a:p>
            <a:endParaRPr lang="en-US" dirty="0"/>
          </a:p>
        </p:txBody>
      </p:sp>
      <p:pic>
        <p:nvPicPr>
          <p:cNvPr id="4" name="Picture 3"/>
          <p:cNvPicPr>
            <a:picLocks noChangeAspect="1"/>
          </p:cNvPicPr>
          <p:nvPr/>
        </p:nvPicPr>
        <p:blipFill>
          <a:blip r:embed="rId2"/>
          <a:stretch>
            <a:fillRect/>
          </a:stretch>
        </p:blipFill>
        <p:spPr>
          <a:xfrm>
            <a:off x="6410324" y="1916256"/>
            <a:ext cx="4076701" cy="2779569"/>
          </a:xfrm>
          <a:prstGeom prst="rect">
            <a:avLst/>
          </a:prstGeom>
        </p:spPr>
      </p:pic>
      <p:sp>
        <p:nvSpPr>
          <p:cNvPr id="5" name="TextBox 4"/>
          <p:cNvSpPr txBox="1"/>
          <p:nvPr/>
        </p:nvSpPr>
        <p:spPr>
          <a:xfrm>
            <a:off x="6410324" y="4981575"/>
            <a:ext cx="3762184" cy="369332"/>
          </a:xfrm>
          <a:prstGeom prst="rect">
            <a:avLst/>
          </a:prstGeom>
          <a:noFill/>
        </p:spPr>
        <p:txBody>
          <a:bodyPr wrap="none" rtlCol="0">
            <a:spAutoFit/>
          </a:bodyPr>
          <a:lstStyle/>
          <a:p>
            <a:r>
              <a:rPr lang="en-US" dirty="0" smtClean="0"/>
              <a:t>Maine ranks 3</a:t>
            </a:r>
            <a:r>
              <a:rPr lang="en-US" baseline="30000" dirty="0" smtClean="0"/>
              <a:t>rd</a:t>
            </a:r>
            <a:r>
              <a:rPr lang="en-US" dirty="0" smtClean="0"/>
              <a:t> in veterans per capita</a:t>
            </a:r>
            <a:endParaRPr lang="en-US" dirty="0"/>
          </a:p>
        </p:txBody>
      </p:sp>
    </p:spTree>
    <p:extLst>
      <p:ext uri="{BB962C8B-B14F-4D97-AF65-F5344CB8AC3E}">
        <p14:creationId xmlns:p14="http://schemas.microsoft.com/office/powerpoint/2010/main" val="2129761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veteran association help a non-veteran?</a:t>
            </a:r>
            <a:endParaRPr lang="en-US" dirty="0"/>
          </a:p>
        </p:txBody>
      </p:sp>
      <p:sp>
        <p:nvSpPr>
          <p:cNvPr id="3" name="Content Placeholder 2"/>
          <p:cNvSpPr>
            <a:spLocks noGrp="1"/>
          </p:cNvSpPr>
          <p:nvPr>
            <p:ph idx="1"/>
          </p:nvPr>
        </p:nvSpPr>
        <p:spPr>
          <a:xfrm>
            <a:off x="238125" y="1752600"/>
            <a:ext cx="9601200" cy="4114800"/>
          </a:xfrm>
        </p:spPr>
        <p:txBody>
          <a:bodyPr/>
          <a:lstStyle/>
          <a:p>
            <a:r>
              <a:rPr lang="en-US" dirty="0" smtClean="0"/>
              <a:t>Possibly untapped compensation to the Veteran</a:t>
            </a:r>
          </a:p>
          <a:p>
            <a:r>
              <a:rPr lang="en-US" dirty="0" smtClean="0"/>
              <a:t>Education benefits that could be available to the Veteran, spouse or authorized dependent</a:t>
            </a:r>
          </a:p>
          <a:p>
            <a:endParaRPr lang="en-US" dirty="0" smtClean="0"/>
          </a:p>
          <a:p>
            <a:pPr lvl="1"/>
            <a:endParaRPr lang="en-US" dirty="0"/>
          </a:p>
          <a:p>
            <a:pPr marL="0" indent="0">
              <a:buNone/>
            </a:pPr>
            <a:endParaRPr lang="en-US" dirty="0" smtClean="0"/>
          </a:p>
          <a:p>
            <a:endParaRPr lang="en-US" dirty="0"/>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9164" y="2700916"/>
            <a:ext cx="5019963" cy="3468655"/>
          </a:xfrm>
          <a:prstGeom prst="rect">
            <a:avLst/>
          </a:prstGeom>
        </p:spPr>
      </p:pic>
    </p:spTree>
    <p:extLst>
      <p:ext uri="{BB962C8B-B14F-4D97-AF65-F5344CB8AC3E}">
        <p14:creationId xmlns:p14="http://schemas.microsoft.com/office/powerpoint/2010/main" val="3866476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VA Disability Compensation</a:t>
            </a:r>
            <a:endParaRPr lang="en-US" dirty="0"/>
          </a:p>
        </p:txBody>
      </p:sp>
      <p:sp>
        <p:nvSpPr>
          <p:cNvPr id="14" name="TextBox 13"/>
          <p:cNvSpPr txBox="1"/>
          <p:nvPr/>
        </p:nvSpPr>
        <p:spPr>
          <a:xfrm>
            <a:off x="528782" y="1524000"/>
            <a:ext cx="10825018" cy="5909310"/>
          </a:xfrm>
          <a:prstGeom prst="rect">
            <a:avLst/>
          </a:prstGeom>
          <a:noFill/>
        </p:spPr>
        <p:txBody>
          <a:bodyPr wrap="square" rtlCol="0">
            <a:spAutoFit/>
          </a:bodyPr>
          <a:lstStyle/>
          <a:p>
            <a:r>
              <a:rPr lang="en-US" sz="2800" dirty="0" smtClean="0"/>
              <a:t>VA </a:t>
            </a:r>
            <a:r>
              <a:rPr lang="en-US" sz="2800" dirty="0"/>
              <a:t>Disability Compensation is meant to compensate veterans for any decrease in income that </a:t>
            </a:r>
            <a:r>
              <a:rPr lang="en-US" sz="2800" dirty="0" smtClean="0"/>
              <a:t>may be caused by </a:t>
            </a:r>
            <a:r>
              <a:rPr lang="en-US" sz="2800" dirty="0"/>
              <a:t>their disabilities and to provide health care for these </a:t>
            </a:r>
            <a:r>
              <a:rPr lang="en-US" sz="2800" dirty="0" smtClean="0"/>
              <a:t>conditions.</a:t>
            </a:r>
          </a:p>
          <a:p>
            <a:endParaRPr lang="en-US" sz="2800" dirty="0"/>
          </a:p>
          <a:p>
            <a:pPr marL="285750" indent="-285750">
              <a:buFont typeface="Arial" panose="020B0604020202020204" pitchFamily="34" charset="0"/>
              <a:buChar char="•"/>
            </a:pPr>
            <a:r>
              <a:rPr lang="en-US" sz="2800" dirty="0" smtClean="0"/>
              <a:t>Service caused</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Service aggravated</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Line of Duty Determination</a:t>
            </a:r>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2625" y="2895124"/>
            <a:ext cx="5810250" cy="3333750"/>
          </a:xfrm>
          <a:prstGeom prst="rect">
            <a:avLst/>
          </a:prstGeom>
        </p:spPr>
      </p:pic>
    </p:spTree>
    <p:extLst>
      <p:ext uri="{BB962C8B-B14F-4D97-AF65-F5344CB8AC3E}">
        <p14:creationId xmlns:p14="http://schemas.microsoft.com/office/powerpoint/2010/main" val="3220604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046788" y="595416"/>
            <a:ext cx="4942012" cy="3360568"/>
          </a:xfrm>
          <a:prstGeom prst="rect">
            <a:avLst/>
          </a:prstGeom>
        </p:spPr>
      </p:pic>
      <p:sp>
        <p:nvSpPr>
          <p:cNvPr id="2" name="Title 1"/>
          <p:cNvSpPr>
            <a:spLocks noGrp="1"/>
          </p:cNvSpPr>
          <p:nvPr>
            <p:ph type="title"/>
          </p:nvPr>
        </p:nvSpPr>
        <p:spPr/>
        <p:txBody>
          <a:bodyPr/>
          <a:lstStyle/>
          <a:p>
            <a:r>
              <a:rPr lang="en-US" dirty="0" smtClean="0"/>
              <a:t>Service Caused</a:t>
            </a:r>
            <a:endParaRPr lang="en-US" dirty="0"/>
          </a:p>
        </p:txBody>
      </p:sp>
      <p:sp>
        <p:nvSpPr>
          <p:cNvPr id="3" name="Content Placeholder 2"/>
          <p:cNvSpPr>
            <a:spLocks noGrp="1"/>
          </p:cNvSpPr>
          <p:nvPr>
            <p:ph idx="1"/>
          </p:nvPr>
        </p:nvSpPr>
        <p:spPr>
          <a:xfrm>
            <a:off x="768928" y="1828799"/>
            <a:ext cx="9601200" cy="5029201"/>
          </a:xfrm>
        </p:spPr>
        <p:txBody>
          <a:bodyPr>
            <a:normAutofit/>
          </a:bodyPr>
          <a:lstStyle/>
          <a:p>
            <a:pPr marL="0" indent="0">
              <a:lnSpc>
                <a:spcPct val="60000"/>
              </a:lnSpc>
              <a:buNone/>
            </a:pPr>
            <a:r>
              <a:rPr lang="en-US" dirty="0" smtClean="0"/>
              <a:t>Did </a:t>
            </a:r>
            <a:r>
              <a:rPr lang="en-US" dirty="0"/>
              <a:t>it happen as a </a:t>
            </a:r>
            <a:r>
              <a:rPr lang="en-US" dirty="0" smtClean="0"/>
              <a:t>result </a:t>
            </a:r>
            <a:r>
              <a:rPr lang="en-US" dirty="0"/>
              <a:t>of official duty </a:t>
            </a:r>
            <a:endParaRPr lang="en-US" dirty="0" smtClean="0"/>
          </a:p>
          <a:p>
            <a:pPr marL="0" indent="0">
              <a:lnSpc>
                <a:spcPct val="60000"/>
              </a:lnSpc>
              <a:buNone/>
            </a:pPr>
            <a:r>
              <a:rPr lang="en-US" dirty="0" smtClean="0"/>
              <a:t>or ancillary actions </a:t>
            </a:r>
            <a:r>
              <a:rPr lang="en-US" dirty="0"/>
              <a:t>associated with </a:t>
            </a:r>
            <a:endParaRPr lang="en-US" dirty="0" smtClean="0"/>
          </a:p>
          <a:p>
            <a:pPr marL="0" indent="0">
              <a:lnSpc>
                <a:spcPct val="60000"/>
              </a:lnSpc>
              <a:buNone/>
            </a:pPr>
            <a:r>
              <a:rPr lang="en-US" dirty="0" smtClean="0"/>
              <a:t>official duty</a:t>
            </a:r>
            <a:r>
              <a:rPr lang="en-US" dirty="0"/>
              <a:t>? </a:t>
            </a:r>
            <a:endParaRPr lang="en-US" dirty="0" smtClean="0"/>
          </a:p>
          <a:p>
            <a:pPr marL="0" indent="0">
              <a:lnSpc>
                <a:spcPct val="60000"/>
              </a:lnSpc>
              <a:buNone/>
            </a:pPr>
            <a:endParaRPr lang="en-US" dirty="0"/>
          </a:p>
          <a:p>
            <a:pPr marL="0" indent="0">
              <a:lnSpc>
                <a:spcPct val="60000"/>
              </a:lnSpc>
              <a:buNone/>
            </a:pPr>
            <a:r>
              <a:rPr lang="en-US" dirty="0" smtClean="0"/>
              <a:t>Driving </a:t>
            </a:r>
            <a:r>
              <a:rPr lang="en-US" dirty="0"/>
              <a:t>to work and getting </a:t>
            </a:r>
            <a:endParaRPr lang="en-US" dirty="0" smtClean="0"/>
          </a:p>
          <a:p>
            <a:pPr marL="0" indent="0">
              <a:lnSpc>
                <a:spcPct val="60000"/>
              </a:lnSpc>
              <a:buNone/>
            </a:pPr>
            <a:r>
              <a:rPr lang="en-US" dirty="0" smtClean="0"/>
              <a:t>into </a:t>
            </a:r>
            <a:r>
              <a:rPr lang="en-US" dirty="0"/>
              <a:t>an </a:t>
            </a:r>
            <a:r>
              <a:rPr lang="en-US" dirty="0" smtClean="0"/>
              <a:t>accident</a:t>
            </a:r>
            <a:r>
              <a:rPr lang="en-US" dirty="0"/>
              <a:t>, and the </a:t>
            </a:r>
            <a:r>
              <a:rPr lang="en-US" dirty="0" smtClean="0"/>
              <a:t>associated</a:t>
            </a:r>
          </a:p>
          <a:p>
            <a:pPr marL="0" indent="0">
              <a:lnSpc>
                <a:spcPct val="60000"/>
              </a:lnSpc>
              <a:buNone/>
            </a:pPr>
            <a:r>
              <a:rPr lang="en-US" dirty="0" smtClean="0"/>
              <a:t>injuries</a:t>
            </a:r>
            <a:r>
              <a:rPr lang="en-US" dirty="0"/>
              <a:t>, </a:t>
            </a:r>
            <a:r>
              <a:rPr lang="en-US" dirty="0" smtClean="0"/>
              <a:t>would </a:t>
            </a:r>
            <a:r>
              <a:rPr lang="en-US" dirty="0"/>
              <a:t>likely be service </a:t>
            </a:r>
            <a:endParaRPr lang="en-US" dirty="0" smtClean="0"/>
          </a:p>
          <a:p>
            <a:pPr marL="0" indent="0">
              <a:lnSpc>
                <a:spcPct val="60000"/>
              </a:lnSpc>
              <a:buNone/>
            </a:pPr>
            <a:r>
              <a:rPr lang="en-US" dirty="0" smtClean="0"/>
              <a:t>caused</a:t>
            </a:r>
            <a:r>
              <a:rPr lang="en-US" dirty="0"/>
              <a:t>. </a:t>
            </a:r>
            <a:r>
              <a:rPr lang="en-US" dirty="0" smtClean="0"/>
              <a:t/>
            </a:r>
            <a:br>
              <a:rPr lang="en-US" dirty="0" smtClean="0"/>
            </a:br>
            <a:endParaRPr lang="en-US" dirty="0" smtClean="0"/>
          </a:p>
          <a:p>
            <a:pPr marL="0" indent="0">
              <a:lnSpc>
                <a:spcPct val="60000"/>
              </a:lnSpc>
              <a:buNone/>
            </a:pPr>
            <a:r>
              <a:rPr lang="en-US" dirty="0" smtClean="0"/>
              <a:t>Breaking </a:t>
            </a:r>
            <a:r>
              <a:rPr lang="en-US" dirty="0"/>
              <a:t>an ankle while </a:t>
            </a:r>
            <a:r>
              <a:rPr lang="en-US" dirty="0" smtClean="0"/>
              <a:t>working </a:t>
            </a:r>
            <a:r>
              <a:rPr lang="en-US" dirty="0"/>
              <a:t>out off duty would also </a:t>
            </a:r>
            <a:r>
              <a:rPr lang="en-US" dirty="0" smtClean="0"/>
              <a:t>be </a:t>
            </a:r>
          </a:p>
          <a:p>
            <a:pPr marL="0" indent="0">
              <a:lnSpc>
                <a:spcPct val="60000"/>
              </a:lnSpc>
              <a:buNone/>
            </a:pPr>
            <a:r>
              <a:rPr lang="en-US" dirty="0" smtClean="0"/>
              <a:t>serviced </a:t>
            </a:r>
            <a:r>
              <a:rPr lang="en-US" dirty="0"/>
              <a:t>caused (physical </a:t>
            </a:r>
            <a:r>
              <a:rPr lang="en-US" dirty="0" smtClean="0"/>
              <a:t>fitness </a:t>
            </a:r>
            <a:r>
              <a:rPr lang="en-US" dirty="0"/>
              <a:t>is a duty requirement</a:t>
            </a:r>
            <a:r>
              <a:rPr lang="en-US" dirty="0" smtClean="0"/>
              <a:t>).</a:t>
            </a:r>
            <a:endParaRPr lang="en-US" dirty="0"/>
          </a:p>
          <a:p>
            <a:pPr marL="0" indent="0">
              <a:buNone/>
            </a:pPr>
            <a:r>
              <a:rPr lang="en-US" dirty="0"/>
              <a:t>							</a:t>
            </a:r>
          </a:p>
        </p:txBody>
      </p:sp>
    </p:spTree>
    <p:extLst>
      <p:ext uri="{BB962C8B-B14F-4D97-AF65-F5344CB8AC3E}">
        <p14:creationId xmlns:p14="http://schemas.microsoft.com/office/powerpoint/2010/main" val="34056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Aggravated</a:t>
            </a:r>
            <a:endParaRPr lang="en-US" dirty="0"/>
          </a:p>
        </p:txBody>
      </p:sp>
      <p:sp>
        <p:nvSpPr>
          <p:cNvPr id="3" name="Content Placeholder 2"/>
          <p:cNvSpPr>
            <a:spLocks noGrp="1"/>
          </p:cNvSpPr>
          <p:nvPr>
            <p:ph idx="1"/>
          </p:nvPr>
        </p:nvSpPr>
        <p:spPr/>
        <p:txBody>
          <a:bodyPr>
            <a:normAutofit/>
          </a:bodyPr>
          <a:lstStyle/>
          <a:p>
            <a:pPr marL="0" indent="0">
              <a:buNone/>
            </a:pPr>
            <a:r>
              <a:rPr lang="en-US" dirty="0"/>
              <a:t>According to VA regulations, </a:t>
            </a:r>
            <a:r>
              <a:rPr lang="en-US" i="1" dirty="0"/>
              <a:t>aggravation</a:t>
            </a:r>
            <a:r>
              <a:rPr lang="en-US" dirty="0"/>
              <a:t> is defined as occurring under the </a:t>
            </a:r>
            <a:r>
              <a:rPr lang="en-US" dirty="0" smtClean="0"/>
              <a:t>following </a:t>
            </a:r>
            <a:r>
              <a:rPr lang="en-US" dirty="0"/>
              <a:t>conditions: </a:t>
            </a:r>
            <a:endParaRPr lang="en-US" dirty="0" smtClean="0"/>
          </a:p>
          <a:p>
            <a:pPr marL="0" indent="0">
              <a:buNone/>
            </a:pPr>
            <a:r>
              <a:rPr lang="en-US" dirty="0" smtClean="0"/>
              <a:t>A </a:t>
            </a:r>
            <a:r>
              <a:rPr lang="en-US" dirty="0"/>
              <a:t>preexisting injury or disease will be considered to </a:t>
            </a:r>
            <a:r>
              <a:rPr lang="en-US" dirty="0" smtClean="0"/>
              <a:t>have </a:t>
            </a:r>
            <a:r>
              <a:rPr lang="en-US" dirty="0"/>
              <a:t>been aggravated by active military, naval, or air service, where there </a:t>
            </a:r>
            <a:r>
              <a:rPr lang="en-US" dirty="0" smtClean="0"/>
              <a:t>is </a:t>
            </a:r>
            <a:r>
              <a:rPr lang="en-US" dirty="0"/>
              <a:t>an increase in disability during such service, unless there is a </a:t>
            </a:r>
            <a:r>
              <a:rPr lang="en-US" dirty="0" smtClean="0"/>
              <a:t>specific finding </a:t>
            </a:r>
            <a:r>
              <a:rPr lang="en-US" dirty="0"/>
              <a:t>that the increase in disability is due to the natural progress of </a:t>
            </a:r>
            <a:r>
              <a:rPr lang="en-US" dirty="0" smtClean="0"/>
              <a:t>the disease</a:t>
            </a:r>
            <a:r>
              <a:rPr lang="en-US" dirty="0"/>
              <a:t>.</a:t>
            </a:r>
          </a:p>
          <a:p>
            <a:pPr marL="0" indent="0">
              <a:buNone/>
            </a:pPr>
            <a:endParaRPr lang="en-US" dirty="0"/>
          </a:p>
        </p:txBody>
      </p:sp>
    </p:spTree>
    <p:extLst>
      <p:ext uri="{BB962C8B-B14F-4D97-AF65-F5344CB8AC3E}">
        <p14:creationId xmlns:p14="http://schemas.microsoft.com/office/powerpoint/2010/main" val="1046433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VUB PPT OPTION 2">
  <a:themeElements>
    <a:clrScheme name="VUB 1">
      <a:dk1>
        <a:srgbClr val="191B0E"/>
      </a:dk1>
      <a:lt1>
        <a:srgbClr val="FFFFFF"/>
      </a:lt1>
      <a:dk2>
        <a:srgbClr val="0F1133"/>
      </a:dk2>
      <a:lt2>
        <a:srgbClr val="BFC4C9"/>
      </a:lt2>
      <a:accent1>
        <a:srgbClr val="213469"/>
      </a:accent1>
      <a:accent2>
        <a:srgbClr val="0F1B07"/>
      </a:accent2>
      <a:accent3>
        <a:srgbClr val="B86125"/>
      </a:accent3>
      <a:accent4>
        <a:srgbClr val="896E60"/>
      </a:accent4>
      <a:accent5>
        <a:srgbClr val="708238"/>
      </a:accent5>
      <a:accent6>
        <a:srgbClr val="CC0000"/>
      </a:accent6>
      <a:hlink>
        <a:srgbClr val="0645AD"/>
      </a:hlink>
      <a:folHlink>
        <a:srgbClr val="0B0080"/>
      </a:folHlink>
    </a:clrScheme>
    <a:fontScheme name="VUB TNR">
      <a:majorFont>
        <a:latin typeface="Times New Roman"/>
        <a:ea typeface=""/>
        <a:cs typeface=""/>
      </a:majorFont>
      <a:minorFont>
        <a:latin typeface="Arial"/>
        <a:ea typeface=""/>
        <a:cs typeface=""/>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UB PPT OPTION 2" id="{8838E01A-C718-4FEE-84B1-427CF8C17669}" vid="{6EDB5701-FF47-4643-96A8-D87BD596B78E}"/>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UB TNR">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VUB PPT OPTION 2">
  <a:themeElements>
    <a:clrScheme name="VUB 1">
      <a:dk1>
        <a:srgbClr val="191B0E"/>
      </a:dk1>
      <a:lt1>
        <a:srgbClr val="FFFFFF"/>
      </a:lt1>
      <a:dk2>
        <a:srgbClr val="0F1133"/>
      </a:dk2>
      <a:lt2>
        <a:srgbClr val="BFC4C9"/>
      </a:lt2>
      <a:accent1>
        <a:srgbClr val="213469"/>
      </a:accent1>
      <a:accent2>
        <a:srgbClr val="0F1B07"/>
      </a:accent2>
      <a:accent3>
        <a:srgbClr val="B86125"/>
      </a:accent3>
      <a:accent4>
        <a:srgbClr val="896E60"/>
      </a:accent4>
      <a:accent5>
        <a:srgbClr val="708238"/>
      </a:accent5>
      <a:accent6>
        <a:srgbClr val="CC0000"/>
      </a:accent6>
      <a:hlink>
        <a:srgbClr val="0645AD"/>
      </a:hlink>
      <a:folHlink>
        <a:srgbClr val="0B0080"/>
      </a:folHlink>
    </a:clrScheme>
    <a:fontScheme name="VUB TNR">
      <a:majorFont>
        <a:latin typeface="Times New Roman"/>
        <a:ea typeface=""/>
        <a:cs typeface=""/>
      </a:majorFont>
      <a:minorFont>
        <a:latin typeface="Arial"/>
        <a:ea typeface=""/>
        <a:cs typeface=""/>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UB PPT OPTION 2" id="{8D13D0A8-D34B-401E-BAD1-8A078DE44AED}" vid="{76A7CB0D-D38E-4D2D-A3C5-993427D5DD5C}"/>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UB TNR">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VUB PPT OPTION 2</Template>
  <TotalTime>1093</TotalTime>
  <Words>988</Words>
  <Application>Microsoft Office PowerPoint</Application>
  <PresentationFormat>Widescreen</PresentationFormat>
  <Paragraphs>168</Paragraphs>
  <Slides>23</Slides>
  <Notes>3</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23</vt:i4>
      </vt:variant>
    </vt:vector>
  </HeadingPairs>
  <TitlesOfParts>
    <vt:vector size="30" baseType="lpstr">
      <vt:lpstr>Arial</vt:lpstr>
      <vt:lpstr>Cambria</vt:lpstr>
      <vt:lpstr>Times New Roman</vt:lpstr>
      <vt:lpstr>VUB PPT OPTION 2</vt:lpstr>
      <vt:lpstr>Custom Design</vt:lpstr>
      <vt:lpstr>1_VUB PPT OPTION 2</vt:lpstr>
      <vt:lpstr>1_Custom Design</vt:lpstr>
      <vt:lpstr>Veterans   A special population with special resources available</vt:lpstr>
      <vt:lpstr>What is a veteran?</vt:lpstr>
      <vt:lpstr>How do you know a veteran?</vt:lpstr>
      <vt:lpstr>Recent US Wars &amp; conflicts</vt:lpstr>
      <vt:lpstr>Maine veterans by the numbers</vt:lpstr>
      <vt:lpstr>How can veteran association help a non-veteran?</vt:lpstr>
      <vt:lpstr>VA Disability Compensation</vt:lpstr>
      <vt:lpstr>Service Caused</vt:lpstr>
      <vt:lpstr>Service Aggravated</vt:lpstr>
      <vt:lpstr>Line of Duty Determination</vt:lpstr>
      <vt:lpstr>Veteran Education Benefits</vt:lpstr>
      <vt:lpstr>Post 9/11 GI Bill (Chapter 33)</vt:lpstr>
      <vt:lpstr>VA Dependents Education Assistance Program (Chapter 35)</vt:lpstr>
      <vt:lpstr>Dependents Education Assistance continued</vt:lpstr>
      <vt:lpstr>Disability and Indemnity Compensation (DIC)</vt:lpstr>
      <vt:lpstr>VA DIC Eligibility (Spouse)</vt:lpstr>
      <vt:lpstr>VA DIC Eligibility (Child)</vt:lpstr>
      <vt:lpstr>Maine DEA </vt:lpstr>
      <vt:lpstr>Marine Gunnery Sergeant Fry Scholarship</vt:lpstr>
      <vt:lpstr>Fry Scholarship Eligibility</vt:lpstr>
      <vt:lpstr>Conclusion</vt:lpstr>
      <vt:lpstr>Alternate sources of education benefits</vt:lpstr>
      <vt:lpstr>PowerPoint Presentation</vt:lpstr>
    </vt:vector>
  </TitlesOfParts>
  <Company>University of Maine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Aaron Dombroski</dc:creator>
  <cp:lastModifiedBy>Christopher Montgomery McGhee</cp:lastModifiedBy>
  <cp:revision>38</cp:revision>
  <dcterms:created xsi:type="dcterms:W3CDTF">2018-02-01T01:46:04Z</dcterms:created>
  <dcterms:modified xsi:type="dcterms:W3CDTF">2019-01-14T15:46:07Z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